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8" r:id="rId9"/>
    <p:sldId id="263" r:id="rId10"/>
    <p:sldId id="269" r:id="rId11"/>
    <p:sldId id="264" r:id="rId12"/>
    <p:sldId id="270" r:id="rId13"/>
    <p:sldId id="273" r:id="rId14"/>
    <p:sldId id="265" r:id="rId15"/>
    <p:sldId id="266" r:id="rId16"/>
    <p:sldId id="271" r:id="rId17"/>
    <p:sldId id="272" r:id="rId18"/>
    <p:sldId id="267" r:id="rId19"/>
  </p:sldIdLst>
  <p:sldSz cx="9144000" cy="5143500" type="screen16x9"/>
  <p:notesSz cx="6858000" cy="9144000"/>
  <p:embeddedFontLst>
    <p:embeddedFont>
      <p:font typeface="IBM Plex Sans Arabic" panose="020B0503050203000203" pitchFamily="34" charset="-78"/>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3a30e631f14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a30e631f14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a30e631f14_0_4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a30e631f14_0_4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3109b299f25_1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f7f41eea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f7f41eea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a30e631f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a30e631f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a30e631f14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a30e631f14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a30e631f1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a30e631f1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aeebacd9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aeebacd9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a30e631f14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3a30e631f14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a30e631f14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a30e631f14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a30e631f14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a30e631f14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8750" tIns="98750" rIns="98750" bIns="98750" anchor="b" anchorCtr="0">
            <a:normAutofit/>
          </a:bodyPr>
          <a:lstStyle>
            <a:lvl1pPr lvl="0" algn="ctr">
              <a:spcBef>
                <a:spcPts val="0"/>
              </a:spcBef>
              <a:spcAft>
                <a:spcPts val="0"/>
              </a:spcAft>
              <a:buSzPts val="5617"/>
              <a:buNone/>
              <a:defRPr sz="5617"/>
            </a:lvl1pPr>
            <a:lvl2pPr lvl="1" algn="ctr">
              <a:spcBef>
                <a:spcPts val="0"/>
              </a:spcBef>
              <a:spcAft>
                <a:spcPts val="0"/>
              </a:spcAft>
              <a:buSzPts val="5617"/>
              <a:buNone/>
              <a:defRPr sz="5617"/>
            </a:lvl2pPr>
            <a:lvl3pPr lvl="2" algn="ctr">
              <a:spcBef>
                <a:spcPts val="0"/>
              </a:spcBef>
              <a:spcAft>
                <a:spcPts val="0"/>
              </a:spcAft>
              <a:buSzPts val="5617"/>
              <a:buNone/>
              <a:defRPr sz="5617"/>
            </a:lvl3pPr>
            <a:lvl4pPr lvl="3" algn="ctr">
              <a:spcBef>
                <a:spcPts val="0"/>
              </a:spcBef>
              <a:spcAft>
                <a:spcPts val="0"/>
              </a:spcAft>
              <a:buSzPts val="5617"/>
              <a:buNone/>
              <a:defRPr sz="5617"/>
            </a:lvl4pPr>
            <a:lvl5pPr lvl="4" algn="ctr">
              <a:spcBef>
                <a:spcPts val="0"/>
              </a:spcBef>
              <a:spcAft>
                <a:spcPts val="0"/>
              </a:spcAft>
              <a:buSzPts val="5617"/>
              <a:buNone/>
              <a:defRPr sz="5617"/>
            </a:lvl5pPr>
            <a:lvl6pPr lvl="5" algn="ctr">
              <a:spcBef>
                <a:spcPts val="0"/>
              </a:spcBef>
              <a:spcAft>
                <a:spcPts val="0"/>
              </a:spcAft>
              <a:buSzPts val="5617"/>
              <a:buNone/>
              <a:defRPr sz="5617"/>
            </a:lvl6pPr>
            <a:lvl7pPr lvl="6" algn="ctr">
              <a:spcBef>
                <a:spcPts val="0"/>
              </a:spcBef>
              <a:spcAft>
                <a:spcPts val="0"/>
              </a:spcAft>
              <a:buSzPts val="5617"/>
              <a:buNone/>
              <a:defRPr sz="5617"/>
            </a:lvl7pPr>
            <a:lvl8pPr lvl="7" algn="ctr">
              <a:spcBef>
                <a:spcPts val="0"/>
              </a:spcBef>
              <a:spcAft>
                <a:spcPts val="0"/>
              </a:spcAft>
              <a:buSzPts val="5617"/>
              <a:buNone/>
              <a:defRPr sz="5617"/>
            </a:lvl8pPr>
            <a:lvl9pPr lvl="8" algn="ctr">
              <a:spcBef>
                <a:spcPts val="0"/>
              </a:spcBef>
              <a:spcAft>
                <a:spcPts val="0"/>
              </a:spcAft>
              <a:buSzPts val="5617"/>
              <a:buNone/>
              <a:defRPr sz="5617"/>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3025"/>
              <a:buNone/>
              <a:defRPr sz="3024"/>
            </a:lvl1pPr>
            <a:lvl2pPr lvl="1" algn="ctr">
              <a:lnSpc>
                <a:spcPct val="100000"/>
              </a:lnSpc>
              <a:spcBef>
                <a:spcPts val="0"/>
              </a:spcBef>
              <a:spcAft>
                <a:spcPts val="0"/>
              </a:spcAft>
              <a:buSzPts val="3025"/>
              <a:buNone/>
              <a:defRPr sz="3024"/>
            </a:lvl2pPr>
            <a:lvl3pPr lvl="2" algn="ctr">
              <a:lnSpc>
                <a:spcPct val="100000"/>
              </a:lnSpc>
              <a:spcBef>
                <a:spcPts val="0"/>
              </a:spcBef>
              <a:spcAft>
                <a:spcPts val="0"/>
              </a:spcAft>
              <a:buSzPts val="3025"/>
              <a:buNone/>
              <a:defRPr sz="3024"/>
            </a:lvl3pPr>
            <a:lvl4pPr lvl="3" algn="ctr">
              <a:lnSpc>
                <a:spcPct val="100000"/>
              </a:lnSpc>
              <a:spcBef>
                <a:spcPts val="0"/>
              </a:spcBef>
              <a:spcAft>
                <a:spcPts val="0"/>
              </a:spcAft>
              <a:buSzPts val="3025"/>
              <a:buNone/>
              <a:defRPr sz="3024"/>
            </a:lvl4pPr>
            <a:lvl5pPr lvl="4" algn="ctr">
              <a:lnSpc>
                <a:spcPct val="100000"/>
              </a:lnSpc>
              <a:spcBef>
                <a:spcPts val="0"/>
              </a:spcBef>
              <a:spcAft>
                <a:spcPts val="0"/>
              </a:spcAft>
              <a:buSzPts val="3025"/>
              <a:buNone/>
              <a:defRPr sz="3024"/>
            </a:lvl5pPr>
            <a:lvl6pPr lvl="5" algn="ctr">
              <a:lnSpc>
                <a:spcPct val="100000"/>
              </a:lnSpc>
              <a:spcBef>
                <a:spcPts val="0"/>
              </a:spcBef>
              <a:spcAft>
                <a:spcPts val="0"/>
              </a:spcAft>
              <a:buSzPts val="3025"/>
              <a:buNone/>
              <a:defRPr sz="3024"/>
            </a:lvl6pPr>
            <a:lvl7pPr lvl="6" algn="ctr">
              <a:lnSpc>
                <a:spcPct val="100000"/>
              </a:lnSpc>
              <a:spcBef>
                <a:spcPts val="0"/>
              </a:spcBef>
              <a:spcAft>
                <a:spcPts val="0"/>
              </a:spcAft>
              <a:buSzPts val="3025"/>
              <a:buNone/>
              <a:defRPr sz="3024"/>
            </a:lvl7pPr>
            <a:lvl8pPr lvl="7" algn="ctr">
              <a:lnSpc>
                <a:spcPct val="100000"/>
              </a:lnSpc>
              <a:spcBef>
                <a:spcPts val="0"/>
              </a:spcBef>
              <a:spcAft>
                <a:spcPts val="0"/>
              </a:spcAft>
              <a:buSzPts val="3025"/>
              <a:buNone/>
              <a:defRPr sz="3024"/>
            </a:lvl8pPr>
            <a:lvl9pPr lvl="8" algn="ctr">
              <a:lnSpc>
                <a:spcPct val="100000"/>
              </a:lnSpc>
              <a:spcBef>
                <a:spcPts val="0"/>
              </a:spcBef>
              <a:spcAft>
                <a:spcPts val="0"/>
              </a:spcAft>
              <a:buSzPts val="3025"/>
              <a:buNone/>
              <a:defRPr sz="3024"/>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8750" tIns="98750" rIns="98750" bIns="98750" anchor="b" anchorCtr="0">
            <a:normAutofit/>
          </a:bodyPr>
          <a:lstStyle>
            <a:lvl1pPr lvl="0" algn="ctr">
              <a:spcBef>
                <a:spcPts val="0"/>
              </a:spcBef>
              <a:spcAft>
                <a:spcPts val="0"/>
              </a:spcAft>
              <a:buSzPts val="12963"/>
              <a:buNone/>
              <a:defRPr sz="12962"/>
            </a:lvl1pPr>
            <a:lvl2pPr lvl="1" algn="ctr">
              <a:spcBef>
                <a:spcPts val="0"/>
              </a:spcBef>
              <a:spcAft>
                <a:spcPts val="0"/>
              </a:spcAft>
              <a:buSzPts val="12963"/>
              <a:buNone/>
              <a:defRPr sz="12962"/>
            </a:lvl2pPr>
            <a:lvl3pPr lvl="2" algn="ctr">
              <a:spcBef>
                <a:spcPts val="0"/>
              </a:spcBef>
              <a:spcAft>
                <a:spcPts val="0"/>
              </a:spcAft>
              <a:buSzPts val="12963"/>
              <a:buNone/>
              <a:defRPr sz="12962"/>
            </a:lvl3pPr>
            <a:lvl4pPr lvl="3" algn="ctr">
              <a:spcBef>
                <a:spcPts val="0"/>
              </a:spcBef>
              <a:spcAft>
                <a:spcPts val="0"/>
              </a:spcAft>
              <a:buSzPts val="12963"/>
              <a:buNone/>
              <a:defRPr sz="12962"/>
            </a:lvl4pPr>
            <a:lvl5pPr lvl="4" algn="ctr">
              <a:spcBef>
                <a:spcPts val="0"/>
              </a:spcBef>
              <a:spcAft>
                <a:spcPts val="0"/>
              </a:spcAft>
              <a:buSzPts val="12963"/>
              <a:buNone/>
              <a:defRPr sz="12962"/>
            </a:lvl5pPr>
            <a:lvl6pPr lvl="5" algn="ctr">
              <a:spcBef>
                <a:spcPts val="0"/>
              </a:spcBef>
              <a:spcAft>
                <a:spcPts val="0"/>
              </a:spcAft>
              <a:buSzPts val="12963"/>
              <a:buNone/>
              <a:defRPr sz="12962"/>
            </a:lvl6pPr>
            <a:lvl7pPr lvl="6" algn="ctr">
              <a:spcBef>
                <a:spcPts val="0"/>
              </a:spcBef>
              <a:spcAft>
                <a:spcPts val="0"/>
              </a:spcAft>
              <a:buSzPts val="12963"/>
              <a:buNone/>
              <a:defRPr sz="12962"/>
            </a:lvl7pPr>
            <a:lvl8pPr lvl="7" algn="ctr">
              <a:spcBef>
                <a:spcPts val="0"/>
              </a:spcBef>
              <a:spcAft>
                <a:spcPts val="0"/>
              </a:spcAft>
              <a:buSzPts val="12963"/>
              <a:buNone/>
              <a:defRPr sz="12962"/>
            </a:lvl8pPr>
            <a:lvl9pPr lvl="8" algn="ctr">
              <a:spcBef>
                <a:spcPts val="0"/>
              </a:spcBef>
              <a:spcAft>
                <a:spcPts val="0"/>
              </a:spcAft>
              <a:buSzPts val="12963"/>
              <a:buNone/>
              <a:defRPr sz="12962"/>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8750" tIns="98750" rIns="98750" bIns="98750" anchor="t" anchorCtr="0">
            <a:normAutofit/>
          </a:bodyPr>
          <a:lstStyle>
            <a:lvl1pPr marL="457200" lvl="0" indent="-352071" algn="ctr">
              <a:spcBef>
                <a:spcPts val="0"/>
              </a:spcBef>
              <a:spcAft>
                <a:spcPts val="0"/>
              </a:spcAft>
              <a:buSzPts val="1944"/>
              <a:buChar char="●"/>
              <a:defRPr sz="1944"/>
            </a:lvl1pPr>
            <a:lvl2pPr marL="914400" lvl="1" indent="-324633" algn="ctr">
              <a:spcBef>
                <a:spcPts val="0"/>
              </a:spcBef>
              <a:spcAft>
                <a:spcPts val="0"/>
              </a:spcAft>
              <a:buSzPts val="1512"/>
              <a:buChar char="○"/>
              <a:defRPr sz="1512"/>
            </a:lvl2pPr>
            <a:lvl3pPr marL="1371600" lvl="2" indent="-324633" algn="ctr">
              <a:spcBef>
                <a:spcPts val="0"/>
              </a:spcBef>
              <a:spcAft>
                <a:spcPts val="0"/>
              </a:spcAft>
              <a:buSzPts val="1512"/>
              <a:buChar char="■"/>
              <a:defRPr sz="1512"/>
            </a:lvl3pPr>
            <a:lvl4pPr marL="1828800" lvl="3" indent="-324633" algn="ctr">
              <a:spcBef>
                <a:spcPts val="0"/>
              </a:spcBef>
              <a:spcAft>
                <a:spcPts val="0"/>
              </a:spcAft>
              <a:buSzPts val="1512"/>
              <a:buChar char="●"/>
              <a:defRPr sz="1512"/>
            </a:lvl4pPr>
            <a:lvl5pPr marL="2286000" lvl="4" indent="-324633" algn="ctr">
              <a:spcBef>
                <a:spcPts val="0"/>
              </a:spcBef>
              <a:spcAft>
                <a:spcPts val="0"/>
              </a:spcAft>
              <a:buSzPts val="1512"/>
              <a:buChar char="○"/>
              <a:defRPr sz="1512"/>
            </a:lvl5pPr>
            <a:lvl6pPr marL="2743200" lvl="5" indent="-324633" algn="ctr">
              <a:spcBef>
                <a:spcPts val="0"/>
              </a:spcBef>
              <a:spcAft>
                <a:spcPts val="0"/>
              </a:spcAft>
              <a:buSzPts val="1512"/>
              <a:buChar char="■"/>
              <a:defRPr sz="1512"/>
            </a:lvl6pPr>
            <a:lvl7pPr marL="3200400" lvl="6" indent="-324633" algn="ctr">
              <a:spcBef>
                <a:spcPts val="0"/>
              </a:spcBef>
              <a:spcAft>
                <a:spcPts val="0"/>
              </a:spcAft>
              <a:buSzPts val="1512"/>
              <a:buChar char="●"/>
              <a:defRPr sz="1512"/>
            </a:lvl7pPr>
            <a:lvl8pPr marL="3657600" lvl="7" indent="-324633" algn="ctr">
              <a:spcBef>
                <a:spcPts val="0"/>
              </a:spcBef>
              <a:spcAft>
                <a:spcPts val="0"/>
              </a:spcAft>
              <a:buSzPts val="1512"/>
              <a:buChar char="○"/>
              <a:defRPr sz="1512"/>
            </a:lvl8pPr>
            <a:lvl9pPr marL="4114800" lvl="8" indent="-324633" algn="ctr">
              <a:spcBef>
                <a:spcPts val="0"/>
              </a:spcBef>
              <a:spcAft>
                <a:spcPts val="0"/>
              </a:spcAft>
              <a:buSzPts val="1512"/>
              <a:buChar char="■"/>
              <a:defRPr sz="1512"/>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50"/>
        <p:cNvGrpSpPr/>
        <p:nvPr/>
      </p:nvGrpSpPr>
      <p:grpSpPr>
        <a:xfrm>
          <a:off x="0" y="0"/>
          <a:ext cx="0" cy="0"/>
          <a:chOff x="0" y="0"/>
          <a:chExt cx="0" cy="0"/>
        </a:xfrm>
      </p:grpSpPr>
      <p:sp>
        <p:nvSpPr>
          <p:cNvPr id="51" name="Google Shape;51;p1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pic>
        <p:nvPicPr>
          <p:cNvPr id="52" name="Google Shape;52;p13"/>
          <p:cNvPicPr preferRelativeResize="0"/>
          <p:nvPr/>
        </p:nvPicPr>
        <p:blipFill rotWithShape="1">
          <a:blip r:embed="rId2">
            <a:alphaModFix amt="70000"/>
          </a:blip>
          <a:srcRect l="25423"/>
          <a:stretch/>
        </p:blipFill>
        <p:spPr>
          <a:xfrm>
            <a:off x="0" y="2189175"/>
            <a:ext cx="3296077" cy="2954326"/>
          </a:xfrm>
          <a:prstGeom prst="rect">
            <a:avLst/>
          </a:prstGeom>
          <a:noFill/>
          <a:ln>
            <a:noFill/>
          </a:ln>
        </p:spPr>
      </p:pic>
      <p:pic>
        <p:nvPicPr>
          <p:cNvPr id="53" name="Google Shape;53;p13"/>
          <p:cNvPicPr preferRelativeResize="0"/>
          <p:nvPr/>
        </p:nvPicPr>
        <p:blipFill>
          <a:blip r:embed="rId3">
            <a:alphaModFix/>
          </a:blip>
          <a:stretch>
            <a:fillRect/>
          </a:stretch>
        </p:blipFill>
        <p:spPr>
          <a:xfrm>
            <a:off x="205625" y="179175"/>
            <a:ext cx="842081" cy="228622"/>
          </a:xfrm>
          <a:prstGeom prst="rect">
            <a:avLst/>
          </a:prstGeom>
          <a:noFill/>
          <a:ln>
            <a:noFill/>
          </a:ln>
        </p:spPr>
      </p:pic>
      <p:pic>
        <p:nvPicPr>
          <p:cNvPr id="54" name="Google Shape;54;p13" title="قوالب-01-02.png"/>
          <p:cNvPicPr preferRelativeResize="0"/>
          <p:nvPr/>
        </p:nvPicPr>
        <p:blipFill rotWithShape="1">
          <a:blip r:embed="rId4">
            <a:alphaModFix/>
          </a:blip>
          <a:srcRect/>
          <a:stretch/>
        </p:blipFill>
        <p:spPr>
          <a:xfrm>
            <a:off x="0" y="0"/>
            <a:ext cx="7315200" cy="41148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8750" tIns="98750" rIns="98750" bIns="98750" anchor="ctr" anchorCtr="0">
            <a:normAutofit/>
          </a:bodyPr>
          <a:lstStyle>
            <a:lvl1pPr lvl="0" algn="ctr">
              <a:spcBef>
                <a:spcPts val="0"/>
              </a:spcBef>
              <a:spcAft>
                <a:spcPts val="0"/>
              </a:spcAft>
              <a:buSzPts val="3889"/>
              <a:buNone/>
              <a:defRPr sz="3888"/>
            </a:lvl1pPr>
            <a:lvl2pPr lvl="1" algn="ctr">
              <a:spcBef>
                <a:spcPts val="0"/>
              </a:spcBef>
              <a:spcAft>
                <a:spcPts val="0"/>
              </a:spcAft>
              <a:buSzPts val="3889"/>
              <a:buNone/>
              <a:defRPr sz="3888"/>
            </a:lvl2pPr>
            <a:lvl3pPr lvl="2" algn="ctr">
              <a:spcBef>
                <a:spcPts val="0"/>
              </a:spcBef>
              <a:spcAft>
                <a:spcPts val="0"/>
              </a:spcAft>
              <a:buSzPts val="3889"/>
              <a:buNone/>
              <a:defRPr sz="3888"/>
            </a:lvl3pPr>
            <a:lvl4pPr lvl="3" algn="ctr">
              <a:spcBef>
                <a:spcPts val="0"/>
              </a:spcBef>
              <a:spcAft>
                <a:spcPts val="0"/>
              </a:spcAft>
              <a:buSzPts val="3889"/>
              <a:buNone/>
              <a:defRPr sz="3888"/>
            </a:lvl4pPr>
            <a:lvl5pPr lvl="4" algn="ctr">
              <a:spcBef>
                <a:spcPts val="0"/>
              </a:spcBef>
              <a:spcAft>
                <a:spcPts val="0"/>
              </a:spcAft>
              <a:buSzPts val="3889"/>
              <a:buNone/>
              <a:defRPr sz="3888"/>
            </a:lvl5pPr>
            <a:lvl6pPr lvl="5" algn="ctr">
              <a:spcBef>
                <a:spcPts val="0"/>
              </a:spcBef>
              <a:spcAft>
                <a:spcPts val="0"/>
              </a:spcAft>
              <a:buSzPts val="3889"/>
              <a:buNone/>
              <a:defRPr sz="3888"/>
            </a:lvl6pPr>
            <a:lvl7pPr lvl="6" algn="ctr">
              <a:spcBef>
                <a:spcPts val="0"/>
              </a:spcBef>
              <a:spcAft>
                <a:spcPts val="0"/>
              </a:spcAft>
              <a:buSzPts val="3889"/>
              <a:buNone/>
              <a:defRPr sz="3888"/>
            </a:lvl7pPr>
            <a:lvl8pPr lvl="7" algn="ctr">
              <a:spcBef>
                <a:spcPts val="0"/>
              </a:spcBef>
              <a:spcAft>
                <a:spcPts val="0"/>
              </a:spcAft>
              <a:buSzPts val="3889"/>
              <a:buNone/>
              <a:defRPr sz="3888"/>
            </a:lvl8pPr>
            <a:lvl9pPr lvl="8" algn="ctr">
              <a:spcBef>
                <a:spcPts val="0"/>
              </a:spcBef>
              <a:spcAft>
                <a:spcPts val="0"/>
              </a:spcAft>
              <a:buSzPts val="3889"/>
              <a:buNone/>
              <a:defRPr sz="3888"/>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8750" tIns="98750" rIns="98750" bIns="98750" anchor="t"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8750" tIns="98750" rIns="98750" bIns="98750" anchor="t" anchorCtr="0">
            <a:normAutofit/>
          </a:bodyPr>
          <a:lstStyle>
            <a:lvl1pPr marL="457200" lvl="0" indent="-324633">
              <a:spcBef>
                <a:spcPts val="0"/>
              </a:spcBef>
              <a:spcAft>
                <a:spcPts val="0"/>
              </a:spcAft>
              <a:buSzPts val="1512"/>
              <a:buChar char="●"/>
              <a:defRPr sz="1512"/>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8750" tIns="98750" rIns="98750" bIns="98750" anchor="t" anchorCtr="0">
            <a:normAutofit/>
          </a:bodyPr>
          <a:lstStyle>
            <a:lvl1pPr lvl="0">
              <a:spcBef>
                <a:spcPts val="0"/>
              </a:spcBef>
              <a:spcAft>
                <a:spcPts val="0"/>
              </a:spcAft>
              <a:buSzPts val="3025"/>
              <a:buNone/>
              <a:defRPr sz="3024"/>
            </a:lvl1pPr>
            <a:lvl2pPr lvl="1">
              <a:spcBef>
                <a:spcPts val="0"/>
              </a:spcBef>
              <a:spcAft>
                <a:spcPts val="0"/>
              </a:spcAft>
              <a:buSzPts val="3025"/>
              <a:buNone/>
              <a:defRPr sz="3024"/>
            </a:lvl2pPr>
            <a:lvl3pPr lvl="2">
              <a:spcBef>
                <a:spcPts val="0"/>
              </a:spcBef>
              <a:spcAft>
                <a:spcPts val="0"/>
              </a:spcAft>
              <a:buSzPts val="3025"/>
              <a:buNone/>
              <a:defRPr sz="3024"/>
            </a:lvl3pPr>
            <a:lvl4pPr lvl="3">
              <a:spcBef>
                <a:spcPts val="0"/>
              </a:spcBef>
              <a:spcAft>
                <a:spcPts val="0"/>
              </a:spcAft>
              <a:buSzPts val="3025"/>
              <a:buNone/>
              <a:defRPr sz="3024"/>
            </a:lvl4pPr>
            <a:lvl5pPr lvl="4">
              <a:spcBef>
                <a:spcPts val="0"/>
              </a:spcBef>
              <a:spcAft>
                <a:spcPts val="0"/>
              </a:spcAft>
              <a:buSzPts val="3025"/>
              <a:buNone/>
              <a:defRPr sz="3024"/>
            </a:lvl5pPr>
            <a:lvl6pPr lvl="5">
              <a:spcBef>
                <a:spcPts val="0"/>
              </a:spcBef>
              <a:spcAft>
                <a:spcPts val="0"/>
              </a:spcAft>
              <a:buSzPts val="3025"/>
              <a:buNone/>
              <a:defRPr sz="3024"/>
            </a:lvl6pPr>
            <a:lvl7pPr lvl="6">
              <a:spcBef>
                <a:spcPts val="0"/>
              </a:spcBef>
              <a:spcAft>
                <a:spcPts val="0"/>
              </a:spcAft>
              <a:buSzPts val="3025"/>
              <a:buNone/>
              <a:defRPr sz="3024"/>
            </a:lvl7pPr>
            <a:lvl8pPr lvl="7">
              <a:spcBef>
                <a:spcPts val="0"/>
              </a:spcBef>
              <a:spcAft>
                <a:spcPts val="0"/>
              </a:spcAft>
              <a:buSzPts val="3025"/>
              <a:buNone/>
              <a:defRPr sz="3024"/>
            </a:lvl8pPr>
            <a:lvl9pPr lvl="8">
              <a:spcBef>
                <a:spcPts val="0"/>
              </a:spcBef>
              <a:spcAft>
                <a:spcPts val="0"/>
              </a:spcAft>
              <a:buSzPts val="3025"/>
              <a:buNone/>
              <a:defRPr sz="3024"/>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400"/>
          </a:xfrm>
          <a:prstGeom prst="rect">
            <a:avLst/>
          </a:prstGeom>
        </p:spPr>
        <p:txBody>
          <a:bodyPr spcFirstLastPara="1" wrap="square" lIns="98750" tIns="98750" rIns="98750" bIns="98750" anchor="b" anchorCtr="0">
            <a:normAutofit/>
          </a:bodyPr>
          <a:lstStyle>
            <a:lvl1pPr lvl="0">
              <a:spcBef>
                <a:spcPts val="0"/>
              </a:spcBef>
              <a:spcAft>
                <a:spcPts val="0"/>
              </a:spcAft>
              <a:buSzPts val="2593"/>
              <a:buNone/>
              <a:defRPr sz="2592"/>
            </a:lvl1pPr>
            <a:lvl2pPr lvl="1">
              <a:spcBef>
                <a:spcPts val="0"/>
              </a:spcBef>
              <a:spcAft>
                <a:spcPts val="0"/>
              </a:spcAft>
              <a:buSzPts val="2593"/>
              <a:buNone/>
              <a:defRPr sz="2592"/>
            </a:lvl2pPr>
            <a:lvl3pPr lvl="2">
              <a:spcBef>
                <a:spcPts val="0"/>
              </a:spcBef>
              <a:spcAft>
                <a:spcPts val="0"/>
              </a:spcAft>
              <a:buSzPts val="2593"/>
              <a:buNone/>
              <a:defRPr sz="2592"/>
            </a:lvl3pPr>
            <a:lvl4pPr lvl="3">
              <a:spcBef>
                <a:spcPts val="0"/>
              </a:spcBef>
              <a:spcAft>
                <a:spcPts val="0"/>
              </a:spcAft>
              <a:buSzPts val="2593"/>
              <a:buNone/>
              <a:defRPr sz="2592"/>
            </a:lvl4pPr>
            <a:lvl5pPr lvl="4">
              <a:spcBef>
                <a:spcPts val="0"/>
              </a:spcBef>
              <a:spcAft>
                <a:spcPts val="0"/>
              </a:spcAft>
              <a:buSzPts val="2593"/>
              <a:buNone/>
              <a:defRPr sz="2592"/>
            </a:lvl5pPr>
            <a:lvl6pPr lvl="5">
              <a:spcBef>
                <a:spcPts val="0"/>
              </a:spcBef>
              <a:spcAft>
                <a:spcPts val="0"/>
              </a:spcAft>
              <a:buSzPts val="2593"/>
              <a:buNone/>
              <a:defRPr sz="2592"/>
            </a:lvl6pPr>
            <a:lvl7pPr lvl="6">
              <a:spcBef>
                <a:spcPts val="0"/>
              </a:spcBef>
              <a:spcAft>
                <a:spcPts val="0"/>
              </a:spcAft>
              <a:buSzPts val="2593"/>
              <a:buNone/>
              <a:defRPr sz="2592"/>
            </a:lvl7pPr>
            <a:lvl8pPr lvl="7">
              <a:spcBef>
                <a:spcPts val="0"/>
              </a:spcBef>
              <a:spcAft>
                <a:spcPts val="0"/>
              </a:spcAft>
              <a:buSzPts val="2593"/>
              <a:buNone/>
              <a:defRPr sz="2592"/>
            </a:lvl8pPr>
            <a:lvl9pPr lvl="8">
              <a:spcBef>
                <a:spcPts val="0"/>
              </a:spcBef>
              <a:spcAft>
                <a:spcPts val="0"/>
              </a:spcAft>
              <a:buSzPts val="2593"/>
              <a:buNone/>
              <a:defRPr sz="2592"/>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8750" tIns="98750" rIns="98750" bIns="98750" anchor="t" anchorCtr="0">
            <a:normAutofit/>
          </a:bodyPr>
          <a:lstStyle>
            <a:lvl1pPr marL="457200" lvl="0" indent="-310914">
              <a:spcBef>
                <a:spcPts val="0"/>
              </a:spcBef>
              <a:spcAft>
                <a:spcPts val="0"/>
              </a:spcAft>
              <a:buSzPts val="1296"/>
              <a:buChar char="●"/>
              <a:defRPr sz="1296"/>
            </a:lvl1pPr>
            <a:lvl2pPr marL="914400" lvl="1" indent="-310914">
              <a:spcBef>
                <a:spcPts val="0"/>
              </a:spcBef>
              <a:spcAft>
                <a:spcPts val="0"/>
              </a:spcAft>
              <a:buSzPts val="1296"/>
              <a:buChar char="○"/>
              <a:defRPr sz="1296"/>
            </a:lvl2pPr>
            <a:lvl3pPr marL="1371600" lvl="2" indent="-310914">
              <a:spcBef>
                <a:spcPts val="0"/>
              </a:spcBef>
              <a:spcAft>
                <a:spcPts val="0"/>
              </a:spcAft>
              <a:buSzPts val="1296"/>
              <a:buChar char="■"/>
              <a:defRPr sz="1296"/>
            </a:lvl3pPr>
            <a:lvl4pPr marL="1828800" lvl="3" indent="-310914">
              <a:spcBef>
                <a:spcPts val="0"/>
              </a:spcBef>
              <a:spcAft>
                <a:spcPts val="0"/>
              </a:spcAft>
              <a:buSzPts val="1296"/>
              <a:buChar char="●"/>
              <a:defRPr sz="1296"/>
            </a:lvl4pPr>
            <a:lvl5pPr marL="2286000" lvl="4" indent="-310914">
              <a:spcBef>
                <a:spcPts val="0"/>
              </a:spcBef>
              <a:spcAft>
                <a:spcPts val="0"/>
              </a:spcAft>
              <a:buSzPts val="1296"/>
              <a:buChar char="○"/>
              <a:defRPr sz="1296"/>
            </a:lvl5pPr>
            <a:lvl6pPr marL="2743200" lvl="5" indent="-310914">
              <a:spcBef>
                <a:spcPts val="0"/>
              </a:spcBef>
              <a:spcAft>
                <a:spcPts val="0"/>
              </a:spcAft>
              <a:buSzPts val="1296"/>
              <a:buChar char="■"/>
              <a:defRPr sz="1296"/>
            </a:lvl6pPr>
            <a:lvl7pPr marL="3200400" lvl="6" indent="-310914">
              <a:spcBef>
                <a:spcPts val="0"/>
              </a:spcBef>
              <a:spcAft>
                <a:spcPts val="0"/>
              </a:spcAft>
              <a:buSzPts val="1296"/>
              <a:buChar char="●"/>
              <a:defRPr sz="1296"/>
            </a:lvl7pPr>
            <a:lvl8pPr marL="3657600" lvl="7" indent="-310914">
              <a:spcBef>
                <a:spcPts val="0"/>
              </a:spcBef>
              <a:spcAft>
                <a:spcPts val="0"/>
              </a:spcAft>
              <a:buSzPts val="1296"/>
              <a:buChar char="○"/>
              <a:defRPr sz="1296"/>
            </a:lvl8pPr>
            <a:lvl9pPr marL="4114800" lvl="8" indent="-310914">
              <a:spcBef>
                <a:spcPts val="0"/>
              </a:spcBef>
              <a:spcAft>
                <a:spcPts val="0"/>
              </a:spcAft>
              <a:buSzPts val="1296"/>
              <a:buChar char="■"/>
              <a:defRPr sz="1296"/>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1100"/>
          </a:xfrm>
          <a:prstGeom prst="rect">
            <a:avLst/>
          </a:prstGeom>
        </p:spPr>
        <p:txBody>
          <a:bodyPr spcFirstLastPara="1" wrap="square" lIns="98750" tIns="98750" rIns="98750" bIns="98750" anchor="ctr" anchorCtr="0">
            <a:normAutofit/>
          </a:bodyPr>
          <a:lstStyle>
            <a:lvl1pPr lvl="0">
              <a:spcBef>
                <a:spcPts val="0"/>
              </a:spcBef>
              <a:spcAft>
                <a:spcPts val="0"/>
              </a:spcAft>
              <a:buSzPts val="5185"/>
              <a:buNone/>
              <a:defRPr sz="5185"/>
            </a:lvl1pPr>
            <a:lvl2pPr lvl="1">
              <a:spcBef>
                <a:spcPts val="0"/>
              </a:spcBef>
              <a:spcAft>
                <a:spcPts val="0"/>
              </a:spcAft>
              <a:buSzPts val="5185"/>
              <a:buNone/>
              <a:defRPr sz="5185"/>
            </a:lvl2pPr>
            <a:lvl3pPr lvl="2">
              <a:spcBef>
                <a:spcPts val="0"/>
              </a:spcBef>
              <a:spcAft>
                <a:spcPts val="0"/>
              </a:spcAft>
              <a:buSzPts val="5185"/>
              <a:buNone/>
              <a:defRPr sz="5185"/>
            </a:lvl3pPr>
            <a:lvl4pPr lvl="3">
              <a:spcBef>
                <a:spcPts val="0"/>
              </a:spcBef>
              <a:spcAft>
                <a:spcPts val="0"/>
              </a:spcAft>
              <a:buSzPts val="5185"/>
              <a:buNone/>
              <a:defRPr sz="5185"/>
            </a:lvl4pPr>
            <a:lvl5pPr lvl="4">
              <a:spcBef>
                <a:spcPts val="0"/>
              </a:spcBef>
              <a:spcAft>
                <a:spcPts val="0"/>
              </a:spcAft>
              <a:buSzPts val="5185"/>
              <a:buNone/>
              <a:defRPr sz="5185"/>
            </a:lvl5pPr>
            <a:lvl6pPr lvl="5">
              <a:spcBef>
                <a:spcPts val="0"/>
              </a:spcBef>
              <a:spcAft>
                <a:spcPts val="0"/>
              </a:spcAft>
              <a:buSzPts val="5185"/>
              <a:buNone/>
              <a:defRPr sz="5185"/>
            </a:lvl6pPr>
            <a:lvl7pPr lvl="6">
              <a:spcBef>
                <a:spcPts val="0"/>
              </a:spcBef>
              <a:spcAft>
                <a:spcPts val="0"/>
              </a:spcAft>
              <a:buSzPts val="5185"/>
              <a:buNone/>
              <a:defRPr sz="5185"/>
            </a:lvl7pPr>
            <a:lvl8pPr lvl="7">
              <a:spcBef>
                <a:spcPts val="0"/>
              </a:spcBef>
              <a:spcAft>
                <a:spcPts val="0"/>
              </a:spcAft>
              <a:buSzPts val="5185"/>
              <a:buNone/>
              <a:defRPr sz="5185"/>
            </a:lvl8pPr>
            <a:lvl9pPr lvl="8">
              <a:spcBef>
                <a:spcPts val="0"/>
              </a:spcBef>
              <a:spcAft>
                <a:spcPts val="0"/>
              </a:spcAft>
              <a:buSzPts val="5185"/>
              <a:buNone/>
              <a:defRPr sz="5185"/>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8750" tIns="98750" rIns="98750" bIns="9875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8750" tIns="98750" rIns="98750" bIns="98750" anchor="b" anchorCtr="0">
            <a:normAutofit/>
          </a:bodyPr>
          <a:lstStyle>
            <a:lvl1pPr lvl="0" algn="ctr">
              <a:spcBef>
                <a:spcPts val="0"/>
              </a:spcBef>
              <a:spcAft>
                <a:spcPts val="0"/>
              </a:spcAft>
              <a:buSzPts val="4537"/>
              <a:buNone/>
              <a:defRPr sz="4537"/>
            </a:lvl1pPr>
            <a:lvl2pPr lvl="1" algn="ctr">
              <a:spcBef>
                <a:spcPts val="0"/>
              </a:spcBef>
              <a:spcAft>
                <a:spcPts val="0"/>
              </a:spcAft>
              <a:buSzPts val="4537"/>
              <a:buNone/>
              <a:defRPr sz="4537"/>
            </a:lvl2pPr>
            <a:lvl3pPr lvl="2" algn="ctr">
              <a:spcBef>
                <a:spcPts val="0"/>
              </a:spcBef>
              <a:spcAft>
                <a:spcPts val="0"/>
              </a:spcAft>
              <a:buSzPts val="4537"/>
              <a:buNone/>
              <a:defRPr sz="4537"/>
            </a:lvl3pPr>
            <a:lvl4pPr lvl="3" algn="ctr">
              <a:spcBef>
                <a:spcPts val="0"/>
              </a:spcBef>
              <a:spcAft>
                <a:spcPts val="0"/>
              </a:spcAft>
              <a:buSzPts val="4537"/>
              <a:buNone/>
              <a:defRPr sz="4537"/>
            </a:lvl4pPr>
            <a:lvl5pPr lvl="4" algn="ctr">
              <a:spcBef>
                <a:spcPts val="0"/>
              </a:spcBef>
              <a:spcAft>
                <a:spcPts val="0"/>
              </a:spcAft>
              <a:buSzPts val="4537"/>
              <a:buNone/>
              <a:defRPr sz="4537"/>
            </a:lvl5pPr>
            <a:lvl6pPr lvl="5" algn="ctr">
              <a:spcBef>
                <a:spcPts val="0"/>
              </a:spcBef>
              <a:spcAft>
                <a:spcPts val="0"/>
              </a:spcAft>
              <a:buSzPts val="4537"/>
              <a:buNone/>
              <a:defRPr sz="4537"/>
            </a:lvl6pPr>
            <a:lvl7pPr lvl="6" algn="ctr">
              <a:spcBef>
                <a:spcPts val="0"/>
              </a:spcBef>
              <a:spcAft>
                <a:spcPts val="0"/>
              </a:spcAft>
              <a:buSzPts val="4537"/>
              <a:buNone/>
              <a:defRPr sz="4537"/>
            </a:lvl7pPr>
            <a:lvl8pPr lvl="7" algn="ctr">
              <a:spcBef>
                <a:spcPts val="0"/>
              </a:spcBef>
              <a:spcAft>
                <a:spcPts val="0"/>
              </a:spcAft>
              <a:buSzPts val="4537"/>
              <a:buNone/>
              <a:defRPr sz="4537"/>
            </a:lvl8pPr>
            <a:lvl9pPr lvl="8" algn="ctr">
              <a:spcBef>
                <a:spcPts val="0"/>
              </a:spcBef>
              <a:spcAft>
                <a:spcPts val="0"/>
              </a:spcAft>
              <a:buSzPts val="4537"/>
              <a:buNone/>
              <a:defRPr sz="4537"/>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8750" tIns="98750" rIns="98750" bIns="98750" anchor="t" anchorCtr="0">
            <a:normAutofit/>
          </a:bodyPr>
          <a:lstStyle>
            <a:lvl1pPr lvl="0" algn="ctr">
              <a:lnSpc>
                <a:spcPct val="100000"/>
              </a:lnSpc>
              <a:spcBef>
                <a:spcPts val="0"/>
              </a:spcBef>
              <a:spcAft>
                <a:spcPts val="0"/>
              </a:spcAft>
              <a:buSzPts val="2269"/>
              <a:buNone/>
              <a:defRPr sz="2268"/>
            </a:lvl1pPr>
            <a:lvl2pPr lvl="1" algn="ctr">
              <a:lnSpc>
                <a:spcPct val="100000"/>
              </a:lnSpc>
              <a:spcBef>
                <a:spcPts val="0"/>
              </a:spcBef>
              <a:spcAft>
                <a:spcPts val="0"/>
              </a:spcAft>
              <a:buSzPts val="2269"/>
              <a:buNone/>
              <a:defRPr sz="2268"/>
            </a:lvl2pPr>
            <a:lvl3pPr lvl="2" algn="ctr">
              <a:lnSpc>
                <a:spcPct val="100000"/>
              </a:lnSpc>
              <a:spcBef>
                <a:spcPts val="0"/>
              </a:spcBef>
              <a:spcAft>
                <a:spcPts val="0"/>
              </a:spcAft>
              <a:buSzPts val="2269"/>
              <a:buNone/>
              <a:defRPr sz="2268"/>
            </a:lvl3pPr>
            <a:lvl4pPr lvl="3" algn="ctr">
              <a:lnSpc>
                <a:spcPct val="100000"/>
              </a:lnSpc>
              <a:spcBef>
                <a:spcPts val="0"/>
              </a:spcBef>
              <a:spcAft>
                <a:spcPts val="0"/>
              </a:spcAft>
              <a:buSzPts val="2269"/>
              <a:buNone/>
              <a:defRPr sz="2268"/>
            </a:lvl4pPr>
            <a:lvl5pPr lvl="4" algn="ctr">
              <a:lnSpc>
                <a:spcPct val="100000"/>
              </a:lnSpc>
              <a:spcBef>
                <a:spcPts val="0"/>
              </a:spcBef>
              <a:spcAft>
                <a:spcPts val="0"/>
              </a:spcAft>
              <a:buSzPts val="2269"/>
              <a:buNone/>
              <a:defRPr sz="2268"/>
            </a:lvl5pPr>
            <a:lvl6pPr lvl="5" algn="ctr">
              <a:lnSpc>
                <a:spcPct val="100000"/>
              </a:lnSpc>
              <a:spcBef>
                <a:spcPts val="0"/>
              </a:spcBef>
              <a:spcAft>
                <a:spcPts val="0"/>
              </a:spcAft>
              <a:buSzPts val="2269"/>
              <a:buNone/>
              <a:defRPr sz="2268"/>
            </a:lvl6pPr>
            <a:lvl7pPr lvl="6" algn="ctr">
              <a:lnSpc>
                <a:spcPct val="100000"/>
              </a:lnSpc>
              <a:spcBef>
                <a:spcPts val="0"/>
              </a:spcBef>
              <a:spcAft>
                <a:spcPts val="0"/>
              </a:spcAft>
              <a:buSzPts val="2269"/>
              <a:buNone/>
              <a:defRPr sz="2268"/>
            </a:lvl7pPr>
            <a:lvl8pPr lvl="7" algn="ctr">
              <a:lnSpc>
                <a:spcPct val="100000"/>
              </a:lnSpc>
              <a:spcBef>
                <a:spcPts val="0"/>
              </a:spcBef>
              <a:spcAft>
                <a:spcPts val="0"/>
              </a:spcAft>
              <a:buSzPts val="2269"/>
              <a:buNone/>
              <a:defRPr sz="2268"/>
            </a:lvl8pPr>
            <a:lvl9pPr lvl="8" algn="ctr">
              <a:lnSpc>
                <a:spcPct val="100000"/>
              </a:lnSpc>
              <a:spcBef>
                <a:spcPts val="0"/>
              </a:spcBef>
              <a:spcAft>
                <a:spcPts val="0"/>
              </a:spcAft>
              <a:buSzPts val="2269"/>
              <a:buNone/>
              <a:defRPr sz="2268"/>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8750" tIns="98750" rIns="98750" bIns="98750" anchor="ctr" anchorCtr="0">
            <a:normAutofit/>
          </a:bodyPr>
          <a:lstStyle>
            <a:lvl1pPr marL="457200" lvl="0" indent="-352071">
              <a:spcBef>
                <a:spcPts val="0"/>
              </a:spcBef>
              <a:spcAft>
                <a:spcPts val="0"/>
              </a:spcAft>
              <a:buSzPts val="1944"/>
              <a:buChar char="●"/>
              <a:defRPr sz="1944"/>
            </a:lvl1pPr>
            <a:lvl2pPr marL="914400" lvl="1" indent="-324633">
              <a:spcBef>
                <a:spcPts val="0"/>
              </a:spcBef>
              <a:spcAft>
                <a:spcPts val="0"/>
              </a:spcAft>
              <a:buSzPts val="1512"/>
              <a:buChar char="○"/>
              <a:defRPr sz="1512"/>
            </a:lvl2pPr>
            <a:lvl3pPr marL="1371600" lvl="2" indent="-324633">
              <a:spcBef>
                <a:spcPts val="0"/>
              </a:spcBef>
              <a:spcAft>
                <a:spcPts val="0"/>
              </a:spcAft>
              <a:buSzPts val="1512"/>
              <a:buChar char="■"/>
              <a:defRPr sz="1512"/>
            </a:lvl3pPr>
            <a:lvl4pPr marL="1828800" lvl="3" indent="-324633">
              <a:spcBef>
                <a:spcPts val="0"/>
              </a:spcBef>
              <a:spcAft>
                <a:spcPts val="0"/>
              </a:spcAft>
              <a:buSzPts val="1512"/>
              <a:buChar char="●"/>
              <a:defRPr sz="1512"/>
            </a:lvl4pPr>
            <a:lvl5pPr marL="2286000" lvl="4" indent="-324633">
              <a:spcBef>
                <a:spcPts val="0"/>
              </a:spcBef>
              <a:spcAft>
                <a:spcPts val="0"/>
              </a:spcAft>
              <a:buSzPts val="1512"/>
              <a:buChar char="○"/>
              <a:defRPr sz="1512"/>
            </a:lvl5pPr>
            <a:lvl6pPr marL="2743200" lvl="5" indent="-324633">
              <a:spcBef>
                <a:spcPts val="0"/>
              </a:spcBef>
              <a:spcAft>
                <a:spcPts val="0"/>
              </a:spcAft>
              <a:buSzPts val="1512"/>
              <a:buChar char="■"/>
              <a:defRPr sz="1512"/>
            </a:lvl6pPr>
            <a:lvl7pPr marL="3200400" lvl="6" indent="-324633">
              <a:spcBef>
                <a:spcPts val="0"/>
              </a:spcBef>
              <a:spcAft>
                <a:spcPts val="0"/>
              </a:spcAft>
              <a:buSzPts val="1512"/>
              <a:buChar char="●"/>
              <a:defRPr sz="1512"/>
            </a:lvl7pPr>
            <a:lvl8pPr marL="3657600" lvl="7" indent="-324633">
              <a:spcBef>
                <a:spcPts val="0"/>
              </a:spcBef>
              <a:spcAft>
                <a:spcPts val="0"/>
              </a:spcAft>
              <a:buSzPts val="1512"/>
              <a:buChar char="○"/>
              <a:defRPr sz="1512"/>
            </a:lvl8pPr>
            <a:lvl9pPr marL="4114800" lvl="8" indent="-324633">
              <a:spcBef>
                <a:spcPts val="0"/>
              </a:spcBef>
              <a:spcAft>
                <a:spcPts val="0"/>
              </a:spcAft>
              <a:buSzPts val="1512"/>
              <a:buChar char="■"/>
              <a:defRPr sz="1512"/>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8750" tIns="98750" rIns="98750" bIns="98750" anchor="ctr" anchorCtr="0">
            <a:normAutofit/>
          </a:bodyPr>
          <a:lstStyle>
            <a:lvl1pPr marL="457200" lvl="0" indent="-228600">
              <a:lnSpc>
                <a:spcPct val="100000"/>
              </a:lnSpc>
              <a:spcBef>
                <a:spcPts val="0"/>
              </a:spcBef>
              <a:spcAft>
                <a:spcPts val="0"/>
              </a:spcAft>
              <a:buSzPts val="1944"/>
              <a:buNone/>
              <a:defRPr sz="1944"/>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8750" tIns="98750" rIns="98750" bIns="98750" anchor="ctr" anchorCtr="0">
            <a:normAutofit/>
          </a:bodyPr>
          <a:lstStyle>
            <a:lvl1pPr lvl="0">
              <a:buNone/>
              <a:defRPr sz="1080"/>
            </a:lvl1pPr>
            <a:lvl2pPr lvl="1">
              <a:buNone/>
              <a:defRPr sz="1080"/>
            </a:lvl2pPr>
            <a:lvl3pPr lvl="2">
              <a:buNone/>
              <a:defRPr sz="1080"/>
            </a:lvl3pPr>
            <a:lvl4pPr lvl="3">
              <a:buNone/>
              <a:defRPr sz="1080"/>
            </a:lvl4pPr>
            <a:lvl5pPr lvl="4">
              <a:buNone/>
              <a:defRPr sz="1080"/>
            </a:lvl5pPr>
            <a:lvl6pPr lvl="5">
              <a:buNone/>
              <a:defRPr sz="1080"/>
            </a:lvl6pPr>
            <a:lvl7pPr lvl="6">
              <a:buNone/>
              <a:defRPr sz="1080"/>
            </a:lvl7pPr>
            <a:lvl8pPr lvl="7">
              <a:buNone/>
              <a:defRPr sz="1080"/>
            </a:lvl8pPr>
            <a:lvl9pPr lvl="8">
              <a:buNone/>
              <a:defRPr sz="1080"/>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8750" tIns="98750" rIns="98750" bIns="98750" anchor="t" anchorCtr="0">
            <a:normAutofit/>
          </a:bodyPr>
          <a:lstStyle>
            <a:lvl1pPr lvl="0">
              <a:spcBef>
                <a:spcPts val="0"/>
              </a:spcBef>
              <a:spcAft>
                <a:spcPts val="0"/>
              </a:spcAft>
              <a:buClr>
                <a:schemeClr val="dk1"/>
              </a:buClr>
              <a:buSzPts val="3025"/>
              <a:buNone/>
              <a:defRPr sz="3024">
                <a:solidFill>
                  <a:schemeClr val="dk1"/>
                </a:solidFill>
              </a:defRPr>
            </a:lvl1pPr>
            <a:lvl2pPr lvl="1">
              <a:spcBef>
                <a:spcPts val="0"/>
              </a:spcBef>
              <a:spcAft>
                <a:spcPts val="0"/>
              </a:spcAft>
              <a:buClr>
                <a:schemeClr val="dk1"/>
              </a:buClr>
              <a:buSzPts val="3025"/>
              <a:buNone/>
              <a:defRPr sz="3024">
                <a:solidFill>
                  <a:schemeClr val="dk1"/>
                </a:solidFill>
              </a:defRPr>
            </a:lvl2pPr>
            <a:lvl3pPr lvl="2">
              <a:spcBef>
                <a:spcPts val="0"/>
              </a:spcBef>
              <a:spcAft>
                <a:spcPts val="0"/>
              </a:spcAft>
              <a:buClr>
                <a:schemeClr val="dk1"/>
              </a:buClr>
              <a:buSzPts val="3025"/>
              <a:buNone/>
              <a:defRPr sz="3024">
                <a:solidFill>
                  <a:schemeClr val="dk1"/>
                </a:solidFill>
              </a:defRPr>
            </a:lvl3pPr>
            <a:lvl4pPr lvl="3">
              <a:spcBef>
                <a:spcPts val="0"/>
              </a:spcBef>
              <a:spcAft>
                <a:spcPts val="0"/>
              </a:spcAft>
              <a:buClr>
                <a:schemeClr val="dk1"/>
              </a:buClr>
              <a:buSzPts val="3025"/>
              <a:buNone/>
              <a:defRPr sz="3024">
                <a:solidFill>
                  <a:schemeClr val="dk1"/>
                </a:solidFill>
              </a:defRPr>
            </a:lvl4pPr>
            <a:lvl5pPr lvl="4">
              <a:spcBef>
                <a:spcPts val="0"/>
              </a:spcBef>
              <a:spcAft>
                <a:spcPts val="0"/>
              </a:spcAft>
              <a:buClr>
                <a:schemeClr val="dk1"/>
              </a:buClr>
              <a:buSzPts val="3025"/>
              <a:buNone/>
              <a:defRPr sz="3024">
                <a:solidFill>
                  <a:schemeClr val="dk1"/>
                </a:solidFill>
              </a:defRPr>
            </a:lvl5pPr>
            <a:lvl6pPr lvl="5">
              <a:spcBef>
                <a:spcPts val="0"/>
              </a:spcBef>
              <a:spcAft>
                <a:spcPts val="0"/>
              </a:spcAft>
              <a:buClr>
                <a:schemeClr val="dk1"/>
              </a:buClr>
              <a:buSzPts val="3025"/>
              <a:buNone/>
              <a:defRPr sz="3024">
                <a:solidFill>
                  <a:schemeClr val="dk1"/>
                </a:solidFill>
              </a:defRPr>
            </a:lvl6pPr>
            <a:lvl7pPr lvl="6">
              <a:spcBef>
                <a:spcPts val="0"/>
              </a:spcBef>
              <a:spcAft>
                <a:spcPts val="0"/>
              </a:spcAft>
              <a:buClr>
                <a:schemeClr val="dk1"/>
              </a:buClr>
              <a:buSzPts val="3025"/>
              <a:buNone/>
              <a:defRPr sz="3024">
                <a:solidFill>
                  <a:schemeClr val="dk1"/>
                </a:solidFill>
              </a:defRPr>
            </a:lvl7pPr>
            <a:lvl8pPr lvl="7">
              <a:spcBef>
                <a:spcPts val="0"/>
              </a:spcBef>
              <a:spcAft>
                <a:spcPts val="0"/>
              </a:spcAft>
              <a:buClr>
                <a:schemeClr val="dk1"/>
              </a:buClr>
              <a:buSzPts val="3025"/>
              <a:buNone/>
              <a:defRPr sz="3024">
                <a:solidFill>
                  <a:schemeClr val="dk1"/>
                </a:solidFill>
              </a:defRPr>
            </a:lvl8pPr>
            <a:lvl9pPr lvl="8">
              <a:spcBef>
                <a:spcPts val="0"/>
              </a:spcBef>
              <a:spcAft>
                <a:spcPts val="0"/>
              </a:spcAft>
              <a:buClr>
                <a:schemeClr val="dk1"/>
              </a:buClr>
              <a:buSzPts val="3025"/>
              <a:buNone/>
              <a:defRPr sz="3024">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8750" tIns="98750" rIns="98750" bIns="98750" anchor="t" anchorCtr="0">
            <a:normAutofit/>
          </a:bodyPr>
          <a:lstStyle>
            <a:lvl1pPr marL="457200" lvl="0" indent="-352071">
              <a:lnSpc>
                <a:spcPct val="115000"/>
              </a:lnSpc>
              <a:spcBef>
                <a:spcPts val="0"/>
              </a:spcBef>
              <a:spcAft>
                <a:spcPts val="0"/>
              </a:spcAft>
              <a:buClr>
                <a:schemeClr val="dk2"/>
              </a:buClr>
              <a:buSzPts val="1944"/>
              <a:buChar char="●"/>
              <a:defRPr sz="1944">
                <a:solidFill>
                  <a:schemeClr val="dk2"/>
                </a:solidFill>
              </a:defRPr>
            </a:lvl1pPr>
            <a:lvl2pPr marL="914400" lvl="1" indent="-324633">
              <a:lnSpc>
                <a:spcPct val="115000"/>
              </a:lnSpc>
              <a:spcBef>
                <a:spcPts val="0"/>
              </a:spcBef>
              <a:spcAft>
                <a:spcPts val="0"/>
              </a:spcAft>
              <a:buClr>
                <a:schemeClr val="dk2"/>
              </a:buClr>
              <a:buSzPts val="1512"/>
              <a:buChar char="○"/>
              <a:defRPr sz="1512">
                <a:solidFill>
                  <a:schemeClr val="dk2"/>
                </a:solidFill>
              </a:defRPr>
            </a:lvl2pPr>
            <a:lvl3pPr marL="1371600" lvl="2" indent="-324633">
              <a:lnSpc>
                <a:spcPct val="115000"/>
              </a:lnSpc>
              <a:spcBef>
                <a:spcPts val="0"/>
              </a:spcBef>
              <a:spcAft>
                <a:spcPts val="0"/>
              </a:spcAft>
              <a:buClr>
                <a:schemeClr val="dk2"/>
              </a:buClr>
              <a:buSzPts val="1512"/>
              <a:buChar char="■"/>
              <a:defRPr sz="1512">
                <a:solidFill>
                  <a:schemeClr val="dk2"/>
                </a:solidFill>
              </a:defRPr>
            </a:lvl3pPr>
            <a:lvl4pPr marL="1828800" lvl="3" indent="-324633">
              <a:lnSpc>
                <a:spcPct val="115000"/>
              </a:lnSpc>
              <a:spcBef>
                <a:spcPts val="0"/>
              </a:spcBef>
              <a:spcAft>
                <a:spcPts val="0"/>
              </a:spcAft>
              <a:buClr>
                <a:schemeClr val="dk2"/>
              </a:buClr>
              <a:buSzPts val="1512"/>
              <a:buChar char="●"/>
              <a:defRPr sz="1512">
                <a:solidFill>
                  <a:schemeClr val="dk2"/>
                </a:solidFill>
              </a:defRPr>
            </a:lvl4pPr>
            <a:lvl5pPr marL="2286000" lvl="4" indent="-324633">
              <a:lnSpc>
                <a:spcPct val="115000"/>
              </a:lnSpc>
              <a:spcBef>
                <a:spcPts val="0"/>
              </a:spcBef>
              <a:spcAft>
                <a:spcPts val="0"/>
              </a:spcAft>
              <a:buClr>
                <a:schemeClr val="dk2"/>
              </a:buClr>
              <a:buSzPts val="1512"/>
              <a:buChar char="○"/>
              <a:defRPr sz="1512">
                <a:solidFill>
                  <a:schemeClr val="dk2"/>
                </a:solidFill>
              </a:defRPr>
            </a:lvl5pPr>
            <a:lvl6pPr marL="2743200" lvl="5" indent="-324633">
              <a:lnSpc>
                <a:spcPct val="115000"/>
              </a:lnSpc>
              <a:spcBef>
                <a:spcPts val="0"/>
              </a:spcBef>
              <a:spcAft>
                <a:spcPts val="0"/>
              </a:spcAft>
              <a:buClr>
                <a:schemeClr val="dk2"/>
              </a:buClr>
              <a:buSzPts val="1512"/>
              <a:buChar char="■"/>
              <a:defRPr sz="1512">
                <a:solidFill>
                  <a:schemeClr val="dk2"/>
                </a:solidFill>
              </a:defRPr>
            </a:lvl6pPr>
            <a:lvl7pPr marL="3200400" lvl="6" indent="-324633">
              <a:lnSpc>
                <a:spcPct val="115000"/>
              </a:lnSpc>
              <a:spcBef>
                <a:spcPts val="0"/>
              </a:spcBef>
              <a:spcAft>
                <a:spcPts val="0"/>
              </a:spcAft>
              <a:buClr>
                <a:schemeClr val="dk2"/>
              </a:buClr>
              <a:buSzPts val="1512"/>
              <a:buChar char="●"/>
              <a:defRPr sz="1512">
                <a:solidFill>
                  <a:schemeClr val="dk2"/>
                </a:solidFill>
              </a:defRPr>
            </a:lvl7pPr>
            <a:lvl8pPr marL="3657600" lvl="7" indent="-324633">
              <a:lnSpc>
                <a:spcPct val="115000"/>
              </a:lnSpc>
              <a:spcBef>
                <a:spcPts val="0"/>
              </a:spcBef>
              <a:spcAft>
                <a:spcPts val="0"/>
              </a:spcAft>
              <a:buClr>
                <a:schemeClr val="dk2"/>
              </a:buClr>
              <a:buSzPts val="1512"/>
              <a:buChar char="○"/>
              <a:defRPr sz="1512">
                <a:solidFill>
                  <a:schemeClr val="dk2"/>
                </a:solidFill>
              </a:defRPr>
            </a:lvl8pPr>
            <a:lvl9pPr marL="4114800" lvl="8" indent="-324633">
              <a:lnSpc>
                <a:spcPct val="115000"/>
              </a:lnSpc>
              <a:spcBef>
                <a:spcPts val="0"/>
              </a:spcBef>
              <a:spcAft>
                <a:spcPts val="0"/>
              </a:spcAft>
              <a:buClr>
                <a:schemeClr val="dk2"/>
              </a:buClr>
              <a:buSzPts val="1512"/>
              <a:buChar char="■"/>
              <a:defRPr sz="1512">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8750" tIns="98750" rIns="98750" bIns="98750" anchor="ctr" anchorCtr="0">
            <a:normAutofit/>
          </a:bodyPr>
          <a:lstStyle>
            <a:lvl1pPr lvl="0" algn="r">
              <a:buNone/>
              <a:defRPr sz="1080">
                <a:solidFill>
                  <a:schemeClr val="dk2"/>
                </a:solidFill>
              </a:defRPr>
            </a:lvl1pPr>
            <a:lvl2pPr lvl="1" algn="r">
              <a:buNone/>
              <a:defRPr sz="1080">
                <a:solidFill>
                  <a:schemeClr val="dk2"/>
                </a:solidFill>
              </a:defRPr>
            </a:lvl2pPr>
            <a:lvl3pPr lvl="2" algn="r">
              <a:buNone/>
              <a:defRPr sz="1080">
                <a:solidFill>
                  <a:schemeClr val="dk2"/>
                </a:solidFill>
              </a:defRPr>
            </a:lvl3pPr>
            <a:lvl4pPr lvl="3" algn="r">
              <a:buNone/>
              <a:defRPr sz="1080">
                <a:solidFill>
                  <a:schemeClr val="dk2"/>
                </a:solidFill>
              </a:defRPr>
            </a:lvl4pPr>
            <a:lvl5pPr lvl="4" algn="r">
              <a:buNone/>
              <a:defRPr sz="1080">
                <a:solidFill>
                  <a:schemeClr val="dk2"/>
                </a:solidFill>
              </a:defRPr>
            </a:lvl5pPr>
            <a:lvl6pPr lvl="5" algn="r">
              <a:buNone/>
              <a:defRPr sz="1080">
                <a:solidFill>
                  <a:schemeClr val="dk2"/>
                </a:solidFill>
              </a:defRPr>
            </a:lvl6pPr>
            <a:lvl7pPr lvl="6" algn="r">
              <a:buNone/>
              <a:defRPr sz="1080">
                <a:solidFill>
                  <a:schemeClr val="dk2"/>
                </a:solidFill>
              </a:defRPr>
            </a:lvl7pPr>
            <a:lvl8pPr lvl="7" algn="r">
              <a:buNone/>
              <a:defRPr sz="1080">
                <a:solidFill>
                  <a:schemeClr val="dk2"/>
                </a:solidFill>
              </a:defRPr>
            </a:lvl8pPr>
            <a:lvl9pPr lvl="8" algn="r">
              <a:buNone/>
              <a:defRPr sz="1080">
                <a:solidFill>
                  <a:schemeClr val="dk2"/>
                </a:solidFill>
              </a:defRPr>
            </a:lvl9pPr>
          </a:lstStyle>
          <a:p>
            <a:pPr marL="0" lvl="0" indent="0" algn="r" rtl="0">
              <a:spcBef>
                <a:spcPts val="0"/>
              </a:spcBef>
              <a:spcAft>
                <a:spcPts val="0"/>
              </a:spcAft>
              <a:buNone/>
            </a:pPr>
            <a:fld id="{00000000-1234-1234-1234-123412341234}" type="slidenum">
              <a:rPr lang="a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idx="4294967295"/>
          </p:nvPr>
        </p:nvSpPr>
        <p:spPr>
          <a:xfrm>
            <a:off x="1467089" y="1611193"/>
            <a:ext cx="4905001" cy="960557"/>
          </a:xfrm>
          <a:prstGeom prst="rect">
            <a:avLst/>
          </a:prstGeom>
        </p:spPr>
        <p:txBody>
          <a:bodyPr spcFirstLastPara="1" wrap="square" lIns="98750" tIns="98750" rIns="98750" bIns="98750" anchor="t" anchorCtr="0">
            <a:noAutofit/>
          </a:bodyPr>
          <a:lstStyle/>
          <a:p>
            <a:pPr marL="0" lvl="0" indent="0" algn="r" rtl="1">
              <a:spcBef>
                <a:spcPts val="0"/>
              </a:spcBef>
              <a:spcAft>
                <a:spcPts val="0"/>
              </a:spcAft>
              <a:buSzPts val="1069"/>
              <a:buNone/>
            </a:pPr>
            <a:r>
              <a:rPr lang="ar" sz="3200" b="1" dirty="0">
                <a:solidFill>
                  <a:schemeClr val="lt1"/>
                </a:solidFill>
                <a:latin typeface="IBM Plex Sans Arabic"/>
                <a:ea typeface="IBM Plex Sans Arabic"/>
                <a:cs typeface="IBM Plex Sans Arabic"/>
                <a:sym typeface="IBM Plex Sans Arabic"/>
              </a:rPr>
              <a:t>اسم الفريق</a:t>
            </a:r>
            <a:r>
              <a:rPr lang="ar-SA" sz="3200" b="1" dirty="0">
                <a:solidFill>
                  <a:schemeClr val="lt1"/>
                </a:solidFill>
                <a:latin typeface="IBM Plex Sans Arabic"/>
                <a:ea typeface="IBM Plex Sans Arabic"/>
                <a:cs typeface="IBM Plex Sans Arabic"/>
                <a:sym typeface="IBM Plex Sans Arabic"/>
              </a:rPr>
              <a:t> : أصل وأمان </a:t>
            </a:r>
            <a:endParaRPr sz="3200" b="1" dirty="0">
              <a:solidFill>
                <a:schemeClr val="lt1"/>
              </a:solidFill>
              <a:latin typeface="IBM Plex Sans Arabic"/>
              <a:ea typeface="IBM Plex Sans Arabic"/>
              <a:cs typeface="IBM Plex Sans Arabic"/>
              <a:sym typeface="IBM Plex Sans Arabic"/>
            </a:endParaRPr>
          </a:p>
        </p:txBody>
      </p:sp>
      <p:pic>
        <p:nvPicPr>
          <p:cNvPr id="60" name="Google Shape;60;p14" title="هاكاثون 1.png"/>
          <p:cNvPicPr preferRelativeResize="0"/>
          <p:nvPr/>
        </p:nvPicPr>
        <p:blipFill>
          <a:blip r:embed="rId3">
            <a:alphaModFix/>
          </a:blip>
          <a:stretch>
            <a:fillRect/>
          </a:stretch>
        </p:blipFill>
        <p:spPr>
          <a:xfrm>
            <a:off x="291457" y="249475"/>
            <a:ext cx="1890672" cy="765725"/>
          </a:xfrm>
          <a:prstGeom prst="rect">
            <a:avLst/>
          </a:prstGeom>
          <a:noFill/>
          <a:ln>
            <a:noFill/>
          </a:ln>
        </p:spPr>
      </p:pic>
      <p:sp>
        <p:nvSpPr>
          <p:cNvPr id="61" name="Google Shape;61;p14"/>
          <p:cNvSpPr txBox="1">
            <a:spLocks noGrp="1"/>
          </p:cNvSpPr>
          <p:nvPr>
            <p:ph type="title" idx="4294967295"/>
          </p:nvPr>
        </p:nvSpPr>
        <p:spPr>
          <a:xfrm>
            <a:off x="3559945" y="2439267"/>
            <a:ext cx="3434533" cy="365672"/>
          </a:xfrm>
          <a:prstGeom prst="rect">
            <a:avLst/>
          </a:prstGeom>
        </p:spPr>
        <p:txBody>
          <a:bodyPr spcFirstLastPara="1" wrap="square" lIns="98750" tIns="98750" rIns="98750" bIns="98750" anchor="t" anchorCtr="0">
            <a:normAutofit fontScale="90000"/>
          </a:bodyPr>
          <a:lstStyle/>
          <a:p>
            <a:pPr marL="0" lvl="0" indent="0" algn="r" rtl="1">
              <a:spcBef>
                <a:spcPts val="0"/>
              </a:spcBef>
              <a:spcAft>
                <a:spcPts val="0"/>
              </a:spcAft>
              <a:buClr>
                <a:schemeClr val="dk1"/>
              </a:buClr>
              <a:buSzPts val="1188"/>
              <a:buFont typeface="Arial"/>
              <a:buNone/>
            </a:pPr>
            <a:r>
              <a:rPr lang="ar-SA" sz="1641" b="1" dirty="0">
                <a:solidFill>
                  <a:srgbClr val="FF7300"/>
                </a:solidFill>
                <a:latin typeface="IBM Plex Sans Arabic"/>
                <a:ea typeface="IBM Plex Sans Arabic"/>
                <a:cs typeface="IBM Plex Sans Arabic"/>
                <a:sym typeface="IBM Plex Sans Arabic"/>
              </a:rPr>
              <a:t>المسار : الهوية الرقمية وتطبيقاتها الأمنية  </a:t>
            </a:r>
            <a:endParaRPr sz="1641" b="1" dirty="0">
              <a:solidFill>
                <a:srgbClr val="FF7300"/>
              </a:solidFill>
              <a:latin typeface="IBM Plex Sans Arabic"/>
              <a:ea typeface="IBM Plex Sans Arabic"/>
              <a:cs typeface="IBM Plex Sans Arabic"/>
              <a:sym typeface="IBM Plex Sans Arabic"/>
            </a:endParaRPr>
          </a:p>
        </p:txBody>
      </p:sp>
      <p:pic>
        <p:nvPicPr>
          <p:cNvPr id="62" name="Google Shape;62;p14"/>
          <p:cNvPicPr preferRelativeResize="0"/>
          <p:nvPr/>
        </p:nvPicPr>
        <p:blipFill>
          <a:blip r:embed="rId4">
            <a:alphaModFix/>
          </a:blip>
          <a:stretch>
            <a:fillRect/>
          </a:stretch>
        </p:blipFill>
        <p:spPr>
          <a:xfrm>
            <a:off x="7217538" y="478813"/>
            <a:ext cx="1482478" cy="536400"/>
          </a:xfrm>
          <a:prstGeom prst="rect">
            <a:avLst/>
          </a:prstGeom>
          <a:noFill/>
          <a:ln>
            <a:noFill/>
          </a:ln>
        </p:spPr>
      </p:pic>
      <p:pic>
        <p:nvPicPr>
          <p:cNvPr id="7" name="صورة 6">
            <a:extLst>
              <a:ext uri="{FF2B5EF4-FFF2-40B4-BE49-F238E27FC236}">
                <a16:creationId xmlns:a16="http://schemas.microsoft.com/office/drawing/2014/main" id="{3C3F079C-13BF-D89F-8D12-EC50B187CADF}"/>
              </a:ext>
            </a:extLst>
          </p:cNvPr>
          <p:cNvPicPr>
            <a:picLocks noChangeAspect="1"/>
          </p:cNvPicPr>
          <p:nvPr/>
        </p:nvPicPr>
        <p:blipFill>
          <a:blip r:embed="rId5"/>
          <a:stretch>
            <a:fillRect/>
          </a:stretch>
        </p:blipFill>
        <p:spPr>
          <a:xfrm>
            <a:off x="3687195" y="317203"/>
            <a:ext cx="2435341" cy="9605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1CEBF696-7570-A2FF-CFD2-C783E1D6E50C}"/>
              </a:ext>
            </a:extLst>
          </p:cNvPr>
          <p:cNvSpPr>
            <a:spLocks noGrp="1"/>
          </p:cNvSpPr>
          <p:nvPr>
            <p:ph type="title"/>
          </p:nvPr>
        </p:nvSpPr>
        <p:spPr>
          <a:xfrm>
            <a:off x="453864" y="160697"/>
            <a:ext cx="8520600" cy="572700"/>
          </a:xfrm>
        </p:spPr>
        <p:txBody>
          <a:bodyPr>
            <a:noAutofit/>
          </a:bodyPr>
          <a:lstStyle/>
          <a:p>
            <a:pPr algn="r"/>
            <a:r>
              <a:rPr lang="ar-SA" sz="1600" b="1" dirty="0">
                <a:solidFill>
                  <a:schemeClr val="bg1"/>
                </a:solidFill>
              </a:rPr>
              <a:t>تنظيف البيانات ومعالجتها</a:t>
            </a:r>
            <a:br>
              <a:rPr lang="ar-SA" sz="1400" b="1" dirty="0">
                <a:solidFill>
                  <a:schemeClr val="bg1"/>
                </a:solidFill>
              </a:rPr>
            </a:br>
            <a:br>
              <a:rPr lang="ar-SA" sz="1400" dirty="0">
                <a:solidFill>
                  <a:schemeClr val="bg1"/>
                </a:solidFill>
              </a:rPr>
            </a:br>
            <a:br>
              <a:rPr lang="ar-SA" sz="1400" dirty="0">
                <a:solidFill>
                  <a:schemeClr val="bg1"/>
                </a:solidFill>
              </a:rPr>
            </a:br>
            <a:r>
              <a:rPr lang="ar-SA" sz="1400" dirty="0">
                <a:solidFill>
                  <a:schemeClr val="bg1"/>
                </a:solidFill>
              </a:rPr>
              <a:t>لضمان النتائج الدقيقة، تم تنفيذ عدة خطوات لمعالجة البيانات قبل استخدامها، ومنها:</a:t>
            </a:r>
            <a:br>
              <a:rPr lang="ar-SA" sz="1400" dirty="0">
                <a:solidFill>
                  <a:schemeClr val="bg1"/>
                </a:solidFill>
              </a:rPr>
            </a:br>
            <a:br>
              <a:rPr lang="ar-SA" sz="1400" dirty="0">
                <a:solidFill>
                  <a:schemeClr val="bg1"/>
                </a:solidFill>
              </a:rPr>
            </a:br>
            <a:br>
              <a:rPr lang="ar-SA" sz="1400" dirty="0">
                <a:solidFill>
                  <a:schemeClr val="bg1"/>
                </a:solidFill>
              </a:rPr>
            </a:br>
            <a:r>
              <a:rPr lang="ar-SA" sz="1400" b="1" dirty="0">
                <a:solidFill>
                  <a:schemeClr val="bg1"/>
                </a:solidFill>
              </a:rPr>
              <a:t>1. تنظيف البيانات النصية</a:t>
            </a:r>
            <a:br>
              <a:rPr lang="ar-SA" sz="1400" b="1" dirty="0">
                <a:solidFill>
                  <a:schemeClr val="bg1"/>
                </a:solidFill>
              </a:rPr>
            </a:br>
            <a:r>
              <a:rPr lang="ar-SA" sz="1400" dirty="0">
                <a:solidFill>
                  <a:schemeClr val="bg1"/>
                </a:solidFill>
              </a:rPr>
              <a:t>إزالة التكرارات والحقول غير الضرورية.</a:t>
            </a:r>
            <a:br>
              <a:rPr lang="ar-SA" sz="1400" dirty="0">
                <a:solidFill>
                  <a:schemeClr val="bg1"/>
                </a:solidFill>
              </a:rPr>
            </a:br>
            <a:r>
              <a:rPr lang="ar-SA" sz="1400" dirty="0">
                <a:solidFill>
                  <a:schemeClr val="bg1"/>
                </a:solidFill>
              </a:rPr>
              <a:t>تصحيح الأخطاء الإملائية أو القراءات الخاطئة للنصوص المستخرجة من </a:t>
            </a:r>
            <a:r>
              <a:rPr lang="af-ZA" sz="1400" dirty="0">
                <a:solidFill>
                  <a:schemeClr val="bg1"/>
                </a:solidFill>
              </a:rPr>
              <a:t>OCR.</a:t>
            </a:r>
            <a:br>
              <a:rPr lang="af-ZA" sz="1400" dirty="0">
                <a:solidFill>
                  <a:schemeClr val="bg1"/>
                </a:solidFill>
              </a:rPr>
            </a:br>
            <a:r>
              <a:rPr lang="ar-SA" sz="1400" dirty="0">
                <a:solidFill>
                  <a:schemeClr val="bg1"/>
                </a:solidFill>
              </a:rPr>
              <a:t>توحيد الصيغ مثل التواريخ، الأسماء، والأرقام.</a:t>
            </a:r>
            <a:br>
              <a:rPr lang="ar-SA" sz="1400" dirty="0">
                <a:solidFill>
                  <a:schemeClr val="bg1"/>
                </a:solidFill>
              </a:rPr>
            </a:br>
            <a:br>
              <a:rPr lang="ar-SA" sz="1400" dirty="0">
                <a:solidFill>
                  <a:schemeClr val="bg1"/>
                </a:solidFill>
              </a:rPr>
            </a:br>
            <a:br>
              <a:rPr lang="ar-SA" sz="1400" dirty="0">
                <a:solidFill>
                  <a:schemeClr val="bg1"/>
                </a:solidFill>
              </a:rPr>
            </a:br>
            <a:r>
              <a:rPr lang="ar-SA" sz="1400" b="1" dirty="0">
                <a:solidFill>
                  <a:schemeClr val="bg1"/>
                </a:solidFill>
              </a:rPr>
              <a:t>2. تحسين جودة الصور</a:t>
            </a:r>
            <a:br>
              <a:rPr lang="ar-SA" sz="1400" b="1" dirty="0">
                <a:solidFill>
                  <a:schemeClr val="bg1"/>
                </a:solidFill>
              </a:rPr>
            </a:br>
            <a:r>
              <a:rPr lang="ar-SA" sz="1400" dirty="0">
                <a:solidFill>
                  <a:schemeClr val="bg1"/>
                </a:solidFill>
              </a:rPr>
              <a:t>رفع وضوح الصور القديمة باستخدام نماذج تحسين الجودة </a:t>
            </a:r>
            <a:r>
              <a:rPr lang="en-GB" sz="1400" dirty="0">
                <a:solidFill>
                  <a:schemeClr val="bg1"/>
                </a:solidFill>
              </a:rPr>
              <a:t>(</a:t>
            </a:r>
            <a:r>
              <a:rPr lang="af-ZA" sz="1400" dirty="0">
                <a:solidFill>
                  <a:schemeClr val="bg1"/>
                </a:solidFill>
              </a:rPr>
              <a:t>Image Enhancement).</a:t>
            </a:r>
            <a:br>
              <a:rPr lang="af-ZA" sz="1400" dirty="0">
                <a:solidFill>
                  <a:schemeClr val="bg1"/>
                </a:solidFill>
              </a:rPr>
            </a:br>
            <a:r>
              <a:rPr lang="ar-SA" sz="1400" dirty="0">
                <a:solidFill>
                  <a:schemeClr val="bg1"/>
                </a:solidFill>
              </a:rPr>
              <a:t>إزالة التشويش والانعكاسات.</a:t>
            </a:r>
            <a:br>
              <a:rPr lang="ar-SA" sz="1400" dirty="0">
                <a:solidFill>
                  <a:schemeClr val="bg1"/>
                </a:solidFill>
              </a:rPr>
            </a:br>
            <a:r>
              <a:rPr lang="ar-SA" sz="1400" dirty="0">
                <a:solidFill>
                  <a:schemeClr val="bg1"/>
                </a:solidFill>
              </a:rPr>
              <a:t>ضبط الميل والزوايا للمستندات الممسوحة.</a:t>
            </a:r>
            <a:br>
              <a:rPr lang="ar-SA" sz="1400" dirty="0">
                <a:solidFill>
                  <a:schemeClr val="bg1"/>
                </a:solidFill>
              </a:rPr>
            </a:br>
            <a:br>
              <a:rPr lang="ar-SA" sz="2000" dirty="0">
                <a:solidFill>
                  <a:schemeClr val="bg1"/>
                </a:solidFill>
              </a:rPr>
            </a:br>
            <a:br>
              <a:rPr lang="ar-SA" sz="2000" dirty="0">
                <a:solidFill>
                  <a:schemeClr val="bg1"/>
                </a:solidFill>
              </a:rPr>
            </a:br>
            <a:endParaRPr lang="ar-SA" sz="2000" dirty="0">
              <a:solidFill>
                <a:schemeClr val="bg1"/>
              </a:solidFill>
            </a:endParaRPr>
          </a:p>
        </p:txBody>
      </p:sp>
      <p:sp>
        <p:nvSpPr>
          <p:cNvPr id="4" name="مربع نص 3">
            <a:extLst>
              <a:ext uri="{FF2B5EF4-FFF2-40B4-BE49-F238E27FC236}">
                <a16:creationId xmlns:a16="http://schemas.microsoft.com/office/drawing/2014/main" id="{3BE86FB4-0D0F-750A-85FE-B7D1F8F444B6}"/>
              </a:ext>
            </a:extLst>
          </p:cNvPr>
          <p:cNvSpPr txBox="1"/>
          <p:nvPr/>
        </p:nvSpPr>
        <p:spPr>
          <a:xfrm>
            <a:off x="-1196892" y="447047"/>
            <a:ext cx="4793151" cy="3765162"/>
          </a:xfrm>
          <a:prstGeom prst="rect">
            <a:avLst/>
          </a:prstGeom>
          <a:noFill/>
        </p:spPr>
        <p:txBody>
          <a:bodyPr wrap="square">
            <a:spAutoFit/>
          </a:bodyPr>
          <a:lstStyle/>
          <a:p>
            <a:pPr algn="r"/>
            <a:r>
              <a:rPr lang="ar-SA" sz="1400" b="1" dirty="0">
                <a:solidFill>
                  <a:schemeClr val="bg1"/>
                </a:solidFill>
              </a:rPr>
              <a:t>3. استخراج البيانات المنظمة</a:t>
            </a:r>
            <a:br>
              <a:rPr lang="ar-SA" sz="1400" b="1" dirty="0">
                <a:solidFill>
                  <a:schemeClr val="bg1"/>
                </a:solidFill>
              </a:rPr>
            </a:br>
            <a:r>
              <a:rPr lang="ar-SA" sz="1400" dirty="0">
                <a:solidFill>
                  <a:schemeClr val="bg1"/>
                </a:solidFill>
              </a:rPr>
              <a:t>تحويل النصوص الخام إلى جداول وحقول منظمة.</a:t>
            </a:r>
            <a:br>
              <a:rPr lang="ar-SA" sz="1400" dirty="0">
                <a:solidFill>
                  <a:schemeClr val="bg1"/>
                </a:solidFill>
              </a:rPr>
            </a:br>
            <a:r>
              <a:rPr lang="ar-SA" sz="1400" dirty="0">
                <a:solidFill>
                  <a:schemeClr val="bg1"/>
                </a:solidFill>
              </a:rPr>
              <a:t>إنشاء علامات </a:t>
            </a:r>
            <a:r>
              <a:rPr lang="en-GB" sz="1400" dirty="0">
                <a:solidFill>
                  <a:schemeClr val="bg1"/>
                </a:solidFill>
              </a:rPr>
              <a:t>(</a:t>
            </a:r>
            <a:r>
              <a:rPr lang="af-ZA" sz="1400" dirty="0">
                <a:solidFill>
                  <a:schemeClr val="bg1"/>
                </a:solidFill>
              </a:rPr>
              <a:t>Labels) </a:t>
            </a:r>
            <a:r>
              <a:rPr lang="ar-SA" sz="1400" dirty="0">
                <a:solidFill>
                  <a:schemeClr val="bg1"/>
                </a:solidFill>
              </a:rPr>
              <a:t>لتدريب نماذج الذكاء الاصطناعي.</a:t>
            </a:r>
            <a:br>
              <a:rPr lang="ar-SA" sz="1400" dirty="0">
                <a:solidFill>
                  <a:schemeClr val="bg1"/>
                </a:solidFill>
              </a:rPr>
            </a:br>
            <a:br>
              <a:rPr lang="ar-SA" sz="1400" dirty="0">
                <a:solidFill>
                  <a:schemeClr val="bg1"/>
                </a:solidFill>
              </a:rPr>
            </a:br>
            <a:br>
              <a:rPr lang="ar-SA" sz="1400" dirty="0">
                <a:solidFill>
                  <a:schemeClr val="bg1"/>
                </a:solidFill>
              </a:rPr>
            </a:br>
            <a:r>
              <a:rPr lang="ar-SA" sz="1400" b="1" dirty="0">
                <a:solidFill>
                  <a:schemeClr val="bg1"/>
                </a:solidFill>
              </a:rPr>
              <a:t>4. التحقق من صحة البيانات</a:t>
            </a:r>
            <a:br>
              <a:rPr lang="ar-SA" sz="1400" b="1" dirty="0">
                <a:solidFill>
                  <a:schemeClr val="bg1"/>
                </a:solidFill>
              </a:rPr>
            </a:br>
            <a:r>
              <a:rPr lang="ar-SA" sz="1400" dirty="0">
                <a:solidFill>
                  <a:schemeClr val="bg1"/>
                </a:solidFill>
              </a:rPr>
              <a:t>مطابقة البيانات المستخرجة مع السجلات الحكومية.</a:t>
            </a:r>
            <a:br>
              <a:rPr lang="ar-SA" sz="1400" dirty="0">
                <a:solidFill>
                  <a:schemeClr val="bg1"/>
                </a:solidFill>
              </a:rPr>
            </a:br>
            <a:r>
              <a:rPr lang="ar-SA" sz="1400" dirty="0">
                <a:solidFill>
                  <a:schemeClr val="bg1"/>
                </a:solidFill>
              </a:rPr>
              <a:t>التحقق من الأختام والتواقيع الرسمية عند الحاجة.</a:t>
            </a:r>
            <a:br>
              <a:rPr lang="ar-SA" sz="1400" dirty="0">
                <a:solidFill>
                  <a:schemeClr val="bg1"/>
                </a:solidFill>
              </a:rPr>
            </a:br>
            <a:r>
              <a:rPr lang="ar-SA" sz="1400" dirty="0">
                <a:solidFill>
                  <a:schemeClr val="bg1"/>
                </a:solidFill>
              </a:rPr>
              <a:t>اكتشاف الأخطاء أو التناقضات في البيانات المدخلة.</a:t>
            </a:r>
            <a:br>
              <a:rPr lang="ar-SA" sz="1400" dirty="0">
                <a:solidFill>
                  <a:schemeClr val="bg1"/>
                </a:solidFill>
              </a:rPr>
            </a:br>
            <a:br>
              <a:rPr lang="ar-SA" sz="1400" dirty="0">
                <a:solidFill>
                  <a:schemeClr val="bg1"/>
                </a:solidFill>
              </a:rPr>
            </a:br>
            <a:br>
              <a:rPr lang="ar-SA" sz="1400" dirty="0">
                <a:solidFill>
                  <a:schemeClr val="bg1"/>
                </a:solidFill>
              </a:rPr>
            </a:br>
            <a:r>
              <a:rPr lang="ar-SA" sz="1400" b="1" dirty="0">
                <a:solidFill>
                  <a:schemeClr val="bg1"/>
                </a:solidFill>
              </a:rPr>
              <a:t>ماذا نضمن من خلال هذه الخطوات؟</a:t>
            </a:r>
            <a:br>
              <a:rPr lang="ar-SA" sz="1400" b="1" dirty="0">
                <a:solidFill>
                  <a:schemeClr val="bg1"/>
                </a:solidFill>
              </a:rPr>
            </a:br>
            <a:r>
              <a:rPr lang="ar-SA" sz="1400" dirty="0">
                <a:solidFill>
                  <a:schemeClr val="bg1"/>
                </a:solidFill>
              </a:rPr>
              <a:t>دقة عالية في قراءة المستندات القديمة.</a:t>
            </a:r>
            <a:br>
              <a:rPr lang="ar-SA" sz="1400" dirty="0">
                <a:solidFill>
                  <a:schemeClr val="bg1"/>
                </a:solidFill>
              </a:rPr>
            </a:br>
            <a:r>
              <a:rPr lang="ar-SA" sz="1400" dirty="0">
                <a:solidFill>
                  <a:schemeClr val="bg1"/>
                </a:solidFill>
              </a:rPr>
              <a:t>تقليل نسبة الأخطاء البشرية في إدخال البيانات.</a:t>
            </a:r>
            <a:br>
              <a:rPr lang="ar-SA" sz="1400" dirty="0">
                <a:solidFill>
                  <a:schemeClr val="bg1"/>
                </a:solidFill>
              </a:rPr>
            </a:br>
            <a:r>
              <a:rPr lang="ar-SA" sz="1400" dirty="0">
                <a:solidFill>
                  <a:schemeClr val="bg1"/>
                </a:solidFill>
              </a:rPr>
              <a:t>تسريع سير العمل بين الجهات الحكومية.</a:t>
            </a:r>
            <a:br>
              <a:rPr lang="ar-SA" sz="1400" dirty="0">
                <a:solidFill>
                  <a:schemeClr val="bg1"/>
                </a:solidFill>
              </a:rPr>
            </a:br>
            <a:r>
              <a:rPr lang="ar-SA" sz="1400" dirty="0">
                <a:solidFill>
                  <a:schemeClr val="bg1"/>
                </a:solidFill>
              </a:rPr>
              <a:t>تحسين جودة الملفات المؤرشفة للمعاملات القديمة.</a:t>
            </a:r>
            <a:br>
              <a:rPr lang="ar-SA" sz="1400" dirty="0">
                <a:solidFill>
                  <a:schemeClr val="bg1"/>
                </a:solidFill>
              </a:rPr>
            </a:br>
            <a:endParaRPr lang="ar-SA" dirty="0"/>
          </a:p>
        </p:txBody>
      </p:sp>
    </p:spTree>
    <p:extLst>
      <p:ext uri="{BB962C8B-B14F-4D97-AF65-F5344CB8AC3E}">
        <p14:creationId xmlns:p14="http://schemas.microsoft.com/office/powerpoint/2010/main" val="2063359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5975464" y="-82767"/>
            <a:ext cx="3028500" cy="675900"/>
          </a:xfrm>
          <a:prstGeom prst="rect">
            <a:avLst/>
          </a:prstGeom>
        </p:spPr>
        <p:txBody>
          <a:bodyPr spcFirstLastPara="1" wrap="square" lIns="98750" tIns="98750" rIns="98750" bIns="98750" anchor="ctr" anchorCtr="0">
            <a:noAutofit/>
          </a:bodyPr>
          <a:lstStyle/>
          <a:p>
            <a:pPr marL="0" lvl="0" indent="0" algn="r" rtl="1">
              <a:lnSpc>
                <a:spcPct val="115000"/>
              </a:lnSpc>
              <a:spcBef>
                <a:spcPts val="1190"/>
              </a:spcBef>
              <a:spcAft>
                <a:spcPts val="1190"/>
              </a:spcAft>
              <a:buNone/>
            </a:pPr>
            <a:r>
              <a:rPr lang="ar" sz="2800" b="1">
                <a:solidFill>
                  <a:srgbClr val="CCD891"/>
                </a:solidFill>
                <a:latin typeface="IBM Plex Sans Arabic"/>
                <a:ea typeface="IBM Plex Sans Arabic"/>
                <a:cs typeface="IBM Plex Sans Arabic"/>
                <a:sym typeface="IBM Plex Sans Arabic"/>
              </a:rPr>
              <a:t>الاختبار / التحقق:</a:t>
            </a:r>
            <a:endParaRPr sz="2800" b="1">
              <a:solidFill>
                <a:srgbClr val="CCD891"/>
              </a:solidFill>
              <a:latin typeface="IBM Plex Sans Arabic"/>
              <a:ea typeface="IBM Plex Sans Arabic"/>
              <a:cs typeface="IBM Plex Sans Arabic"/>
              <a:sym typeface="IBM Plex Sans Arabic"/>
            </a:endParaRPr>
          </a:p>
        </p:txBody>
      </p:sp>
      <p:sp>
        <p:nvSpPr>
          <p:cNvPr id="145" name="Google Shape;145;p22"/>
          <p:cNvSpPr txBox="1"/>
          <p:nvPr/>
        </p:nvSpPr>
        <p:spPr>
          <a:xfrm>
            <a:off x="1293900" y="1975264"/>
            <a:ext cx="7850100" cy="425100"/>
          </a:xfrm>
          <a:prstGeom prst="rect">
            <a:avLst/>
          </a:prstGeom>
          <a:noFill/>
          <a:ln>
            <a:noFill/>
          </a:ln>
        </p:spPr>
        <p:txBody>
          <a:bodyPr spcFirstLastPara="1" wrap="square" lIns="94075" tIns="94075" rIns="94075" bIns="94075" anchor="ctr" anchorCtr="0">
            <a:noAutofit/>
          </a:bodyPr>
          <a:lstStyle/>
          <a:p>
            <a:endParaRPr lang="ar-SA" sz="2000" b="1" dirty="0"/>
          </a:p>
          <a:p>
            <a:br>
              <a:rPr lang="ar-SA" sz="2000" dirty="0"/>
            </a:br>
            <a:endParaRPr lang="ar-SA" sz="2000" dirty="0"/>
          </a:p>
          <a:p>
            <a:pPr algn="r" rtl="1"/>
            <a:r>
              <a:rPr lang="ar-SA" sz="1100" b="1" dirty="0">
                <a:solidFill>
                  <a:schemeClr val="bg1"/>
                </a:solidFill>
              </a:rPr>
              <a:t>ركزت مرحلة الاختبار والتحقق في مشروع أصل وأمان على التأكد من فعالية التقنيات المستخدمة وجودة النتائج </a:t>
            </a:r>
          </a:p>
          <a:p>
            <a:pPr algn="r" rtl="1"/>
            <a:r>
              <a:rPr lang="ar-SA" sz="1100" b="1" dirty="0">
                <a:solidFill>
                  <a:schemeClr val="bg1"/>
                </a:solidFill>
              </a:rPr>
              <a:t>قبل الانتقال إلى التشغيل الفعلي. وقد تم تطوير عدة نماذج أولية واختبارها لضمان جاهزية النظام.</a:t>
            </a:r>
          </a:p>
          <a:p>
            <a:pPr algn="r"/>
            <a:br>
              <a:rPr lang="ar-SA" sz="1100" b="1" dirty="0">
                <a:solidFill>
                  <a:schemeClr val="bg1"/>
                </a:solidFill>
              </a:rPr>
            </a:br>
            <a:endParaRPr lang="ar-SA" sz="1100" b="1" dirty="0">
              <a:solidFill>
                <a:schemeClr val="bg1"/>
              </a:solidFill>
            </a:endParaRPr>
          </a:p>
          <a:p>
            <a:pPr algn="r"/>
            <a:r>
              <a:rPr lang="ar-SA" sz="1100" b="1" dirty="0">
                <a:solidFill>
                  <a:schemeClr val="bg1"/>
                </a:solidFill>
              </a:rPr>
              <a:t>1. اختبار نموذج </a:t>
            </a:r>
            <a:r>
              <a:rPr lang="af-ZA" sz="1100" b="1" dirty="0">
                <a:solidFill>
                  <a:schemeClr val="bg1"/>
                </a:solidFill>
              </a:rPr>
              <a:t>OCR </a:t>
            </a:r>
            <a:r>
              <a:rPr lang="ar-SA" sz="1100" b="1" dirty="0">
                <a:solidFill>
                  <a:schemeClr val="bg1"/>
                </a:solidFill>
              </a:rPr>
              <a:t>وذكاء الاصطناعي</a:t>
            </a:r>
          </a:p>
          <a:p>
            <a:pPr algn="r" rtl="1"/>
            <a:r>
              <a:rPr lang="ar-SA" sz="1100" b="1" dirty="0">
                <a:solidFill>
                  <a:schemeClr val="bg1"/>
                </a:solidFill>
              </a:rPr>
              <a:t>تم تجربة قراءة مستندات قديمة بجودة منخفضة من الأرشيف.</a:t>
            </a:r>
          </a:p>
          <a:p>
            <a:pPr algn="r" rtl="1"/>
            <a:r>
              <a:rPr lang="ar-SA" sz="1100" b="1" dirty="0">
                <a:solidFill>
                  <a:schemeClr val="bg1"/>
                </a:solidFill>
              </a:rPr>
              <a:t>أظهر النظام قدرة على استخراج النصوص بدقة تصل إلى أكثر من 85% بعد تحسين البيانات.</a:t>
            </a:r>
          </a:p>
          <a:p>
            <a:pPr algn="r" rtl="1"/>
            <a:r>
              <a:rPr lang="ar-SA" sz="1100" b="1" dirty="0">
                <a:solidFill>
                  <a:schemeClr val="bg1"/>
                </a:solidFill>
              </a:rPr>
              <a:t>تم اكتشاف وتصحيح الأخطاء الشائعة مثل التواريخ غير الواضحة والأسماء المدمجة.</a:t>
            </a:r>
          </a:p>
          <a:p>
            <a:pPr algn="r"/>
            <a:br>
              <a:rPr lang="ar-SA" sz="1100" b="1" dirty="0">
                <a:solidFill>
                  <a:schemeClr val="bg1"/>
                </a:solidFill>
              </a:rPr>
            </a:br>
            <a:endParaRPr lang="ar-SA" sz="1100" b="1" dirty="0">
              <a:solidFill>
                <a:schemeClr val="bg1"/>
              </a:solidFill>
            </a:endParaRPr>
          </a:p>
          <a:p>
            <a:pPr algn="r"/>
            <a:r>
              <a:rPr lang="ar-SA" sz="1100" b="1" dirty="0">
                <a:solidFill>
                  <a:schemeClr val="bg1"/>
                </a:solidFill>
              </a:rPr>
              <a:t>2. اختبار سير العمل (</a:t>
            </a:r>
            <a:r>
              <a:rPr lang="af-ZA" sz="1100" b="1" dirty="0">
                <a:solidFill>
                  <a:schemeClr val="bg1"/>
                </a:solidFill>
              </a:rPr>
              <a:t>Workflow)</a:t>
            </a:r>
          </a:p>
          <a:p>
            <a:pPr algn="r" rtl="1"/>
            <a:r>
              <a:rPr lang="ar-SA" sz="1100" b="1" dirty="0">
                <a:solidFill>
                  <a:schemeClr val="bg1"/>
                </a:solidFill>
              </a:rPr>
              <a:t>تطوير مسار أولي للمعاملة يبدأ من رفع المستند إلى إرسالها للجهات المرتبطة.</a:t>
            </a:r>
          </a:p>
          <a:p>
            <a:pPr algn="r" rtl="1"/>
            <a:r>
              <a:rPr lang="ar-SA" sz="1100" b="1" dirty="0">
                <a:solidFill>
                  <a:schemeClr val="bg1"/>
                </a:solidFill>
              </a:rPr>
              <a:t>تمت محاكاة انتقال الطلب بين </a:t>
            </a:r>
            <a:r>
              <a:rPr lang="af-ZA" sz="1100" b="1" dirty="0">
                <a:solidFill>
                  <a:schemeClr val="bg1"/>
                </a:solidFill>
              </a:rPr>
              <a:t>JSON API </a:t>
            </a:r>
            <a:r>
              <a:rPr lang="ar-SA" sz="1100" b="1" dirty="0">
                <a:solidFill>
                  <a:schemeClr val="bg1"/>
                </a:solidFill>
              </a:rPr>
              <a:t>لعدة جهات، مما أثبت قدرة النظام على إدارة المعاملة دون تكرار الطلبات.</a:t>
            </a:r>
          </a:p>
          <a:p>
            <a:pPr algn="r"/>
            <a:br>
              <a:rPr lang="ar-SA" sz="1100" b="1" dirty="0">
                <a:solidFill>
                  <a:schemeClr val="bg1"/>
                </a:solidFill>
              </a:rPr>
            </a:br>
            <a:endParaRPr lang="ar-SA" sz="1100" b="1" dirty="0">
              <a:solidFill>
                <a:schemeClr val="bg1"/>
              </a:solidFill>
            </a:endParaRPr>
          </a:p>
          <a:p>
            <a:pPr algn="r"/>
            <a:r>
              <a:rPr lang="ar-SA" sz="1100" b="1" dirty="0">
                <a:solidFill>
                  <a:schemeClr val="bg1"/>
                </a:solidFill>
              </a:rPr>
              <a:t>3. نموذج واجهة المستخدم داخل أبشر</a:t>
            </a:r>
          </a:p>
          <a:p>
            <a:pPr algn="r" rtl="1"/>
            <a:r>
              <a:rPr lang="ar-SA" sz="1100" b="1" dirty="0">
                <a:solidFill>
                  <a:schemeClr val="bg1"/>
                </a:solidFill>
              </a:rPr>
              <a:t>تصميم واجهة أولية بسيطة تُمكّن المستخدم من:</a:t>
            </a:r>
          </a:p>
          <a:p>
            <a:pPr algn="r" rtl="1"/>
            <a:r>
              <a:rPr lang="ar-SA" sz="1100" b="1" dirty="0">
                <a:solidFill>
                  <a:schemeClr val="bg1"/>
                </a:solidFill>
              </a:rPr>
              <a:t>رفع المستندات</a:t>
            </a:r>
          </a:p>
          <a:p>
            <a:pPr algn="r" rtl="1"/>
            <a:r>
              <a:rPr lang="ar-SA" sz="1100" b="1" dirty="0">
                <a:solidFill>
                  <a:schemeClr val="bg1"/>
                </a:solidFill>
              </a:rPr>
              <a:t>متابعــة حالــة الطلب</a:t>
            </a:r>
          </a:p>
          <a:p>
            <a:pPr algn="r" rtl="1"/>
            <a:r>
              <a:rPr lang="ar-SA" sz="1100" b="1" dirty="0">
                <a:solidFill>
                  <a:schemeClr val="bg1"/>
                </a:solidFill>
              </a:rPr>
              <a:t>استلام الإشعارات</a:t>
            </a:r>
          </a:p>
          <a:p>
            <a:pPr algn="r" rtl="1"/>
            <a:r>
              <a:rPr lang="ar-SA" sz="1100" b="1" dirty="0">
                <a:solidFill>
                  <a:schemeClr val="bg1"/>
                </a:solidFill>
              </a:rPr>
              <a:t>تم اختبار الواجهة على عينة مستخدمين لمعرفة وضوح الخطوات وسهولة الاستخدام.</a:t>
            </a:r>
          </a:p>
          <a:p>
            <a:pPr marL="0" lvl="0" indent="0" algn="just" rtl="1">
              <a:lnSpc>
                <a:spcPct val="150000"/>
              </a:lnSpc>
              <a:spcBef>
                <a:spcPts val="0"/>
              </a:spcBef>
              <a:spcAft>
                <a:spcPts val="800"/>
              </a:spcAft>
              <a:buNone/>
            </a:pPr>
            <a:endParaRPr sz="1600" dirty="0">
              <a:solidFill>
                <a:srgbClr val="FFFFFF"/>
              </a:solidFill>
              <a:latin typeface="IBM Plex Sans Arabic"/>
              <a:ea typeface="IBM Plex Sans Arabic"/>
              <a:cs typeface="IBM Plex Sans Arabic"/>
              <a:sym typeface="IBM Plex Sans Arabic"/>
            </a:endParaRPr>
          </a:p>
        </p:txBody>
      </p:sp>
      <p:pic>
        <p:nvPicPr>
          <p:cNvPr id="146" name="Google Shape;146;p22"/>
          <p:cNvPicPr preferRelativeResize="0"/>
          <p:nvPr/>
        </p:nvPicPr>
        <p:blipFill>
          <a:blip r:embed="rId3">
            <a:alphaModFix/>
          </a:blip>
          <a:stretch>
            <a:fillRect/>
          </a:stretch>
        </p:blipFill>
        <p:spPr>
          <a:xfrm>
            <a:off x="0" y="7000"/>
            <a:ext cx="3428153" cy="5143500"/>
          </a:xfrm>
          <a:prstGeom prst="rect">
            <a:avLst/>
          </a:prstGeom>
          <a:noFill/>
          <a:ln>
            <a:noFill/>
          </a:ln>
        </p:spPr>
      </p:pic>
      <p:pic>
        <p:nvPicPr>
          <p:cNvPr id="2" name="صورة 1">
            <a:extLst>
              <a:ext uri="{FF2B5EF4-FFF2-40B4-BE49-F238E27FC236}">
                <a16:creationId xmlns:a16="http://schemas.microsoft.com/office/drawing/2014/main" id="{42685D11-6F8E-E986-3306-2D2530FBC411}"/>
              </a:ext>
            </a:extLst>
          </p:cNvPr>
          <p:cNvPicPr>
            <a:picLocks noChangeAspect="1"/>
          </p:cNvPicPr>
          <p:nvPr/>
        </p:nvPicPr>
        <p:blipFill>
          <a:blip r:embed="rId4"/>
          <a:stretch>
            <a:fillRect/>
          </a:stretch>
        </p:blipFill>
        <p:spPr>
          <a:xfrm>
            <a:off x="277012" y="484129"/>
            <a:ext cx="2666357" cy="400258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B259D46A-EF68-1D14-DD1F-1E81105044CE}"/>
              </a:ext>
            </a:extLst>
          </p:cNvPr>
          <p:cNvSpPr>
            <a:spLocks noGrp="1"/>
          </p:cNvSpPr>
          <p:nvPr>
            <p:ph type="title"/>
          </p:nvPr>
        </p:nvSpPr>
        <p:spPr/>
        <p:txBody>
          <a:bodyPr>
            <a:noAutofit/>
          </a:bodyPr>
          <a:lstStyle/>
          <a:p>
            <a:pPr algn="r"/>
            <a:r>
              <a:rPr lang="ar-SA" sz="1100" b="1" dirty="0">
                <a:solidFill>
                  <a:schemeClr val="bg1"/>
                </a:solidFill>
              </a:rPr>
              <a:t>1</a:t>
            </a:r>
            <a:r>
              <a:rPr lang="ar-SA" sz="1200" b="1" dirty="0">
                <a:solidFill>
                  <a:schemeClr val="bg1"/>
                </a:solidFill>
              </a:rPr>
              <a:t>. النماذج الأولية التي تم تطويرها</a:t>
            </a:r>
            <a:br>
              <a:rPr lang="ar-SA" sz="1200" b="1" dirty="0">
                <a:solidFill>
                  <a:schemeClr val="bg1"/>
                </a:solidFill>
              </a:rPr>
            </a:br>
            <a:br>
              <a:rPr lang="ar-SA" sz="1200" dirty="0">
                <a:solidFill>
                  <a:schemeClr val="bg1"/>
                </a:solidFill>
              </a:rPr>
            </a:br>
            <a:br>
              <a:rPr lang="ar-SA" sz="1200" dirty="0">
                <a:solidFill>
                  <a:schemeClr val="bg1"/>
                </a:solidFill>
              </a:rPr>
            </a:br>
            <a:r>
              <a:rPr lang="ar-SA" sz="1200" dirty="0">
                <a:solidFill>
                  <a:schemeClr val="bg1"/>
                </a:solidFill>
              </a:rPr>
              <a:t>تم بناء مجموعة من النماذج الأولية (</a:t>
            </a:r>
            <a:r>
              <a:rPr lang="af-ZA" sz="1200" dirty="0">
                <a:solidFill>
                  <a:schemeClr val="bg1"/>
                </a:solidFill>
              </a:rPr>
              <a:t>Prototypes) </a:t>
            </a:r>
            <a:r>
              <a:rPr lang="ar-SA" sz="1200" dirty="0">
                <a:solidFill>
                  <a:schemeClr val="bg1"/>
                </a:solidFill>
              </a:rPr>
              <a:t>لإثبات الفكرة عمليًا، وهي:</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نموذج واجهة رفع المستندات</a:t>
            </a:r>
            <a:br>
              <a:rPr lang="ar-SA" sz="1200" b="1" dirty="0">
                <a:solidFill>
                  <a:schemeClr val="bg1"/>
                </a:solidFill>
              </a:rPr>
            </a:br>
            <a:r>
              <a:rPr lang="ar-SA" sz="1200" dirty="0">
                <a:solidFill>
                  <a:schemeClr val="bg1"/>
                </a:solidFill>
              </a:rPr>
              <a:t>واجهة بسيطة داخل بيئة مشابهة لأبشر.</a:t>
            </a:r>
            <a:br>
              <a:rPr lang="ar-SA" sz="1200" dirty="0">
                <a:solidFill>
                  <a:schemeClr val="bg1"/>
                </a:solidFill>
              </a:rPr>
            </a:br>
            <a:r>
              <a:rPr lang="ar-SA" sz="1200" dirty="0">
                <a:solidFill>
                  <a:schemeClr val="bg1"/>
                </a:solidFill>
              </a:rPr>
              <a:t>تُمكّن المستخدم من رفع الملفات القديمة (صور – </a:t>
            </a:r>
            <a:r>
              <a:rPr lang="af-ZA" sz="1200" dirty="0">
                <a:solidFill>
                  <a:schemeClr val="bg1"/>
                </a:solidFill>
              </a:rPr>
              <a:t>PDF).</a:t>
            </a:r>
            <a:br>
              <a:rPr lang="af-ZA" sz="1200" dirty="0">
                <a:solidFill>
                  <a:schemeClr val="bg1"/>
                </a:solidFill>
              </a:rPr>
            </a:br>
            <a:r>
              <a:rPr lang="ar-SA" sz="1200" dirty="0">
                <a:solidFill>
                  <a:schemeClr val="bg1"/>
                </a:solidFill>
              </a:rPr>
              <a:t>تعرض حالة الطلب بشكل فوري.</a:t>
            </a:r>
            <a:br>
              <a:rPr lang="ar-SA" sz="1200" dirty="0">
                <a:solidFill>
                  <a:schemeClr val="bg1"/>
                </a:solidFill>
              </a:rPr>
            </a:br>
            <a:br>
              <a:rPr lang="ar-SA" sz="1200" dirty="0">
                <a:solidFill>
                  <a:schemeClr val="bg1"/>
                </a:solidFill>
              </a:rPr>
            </a:br>
            <a:br>
              <a:rPr lang="ar-SA" sz="1200" dirty="0">
                <a:solidFill>
                  <a:schemeClr val="bg1"/>
                </a:solidFill>
              </a:rPr>
            </a:br>
            <a:endParaRPr lang="ar-SA" sz="1200" dirty="0">
              <a:solidFill>
                <a:schemeClr val="bg1"/>
              </a:solidFill>
            </a:endParaRPr>
          </a:p>
        </p:txBody>
      </p:sp>
      <p:sp>
        <p:nvSpPr>
          <p:cNvPr id="4" name="مربع نص 3">
            <a:extLst>
              <a:ext uri="{FF2B5EF4-FFF2-40B4-BE49-F238E27FC236}">
                <a16:creationId xmlns:a16="http://schemas.microsoft.com/office/drawing/2014/main" id="{C331C042-B023-3B10-BC5C-570410D09AC5}"/>
              </a:ext>
            </a:extLst>
          </p:cNvPr>
          <p:cNvSpPr txBox="1"/>
          <p:nvPr/>
        </p:nvSpPr>
        <p:spPr>
          <a:xfrm>
            <a:off x="-1060070" y="488856"/>
            <a:ext cx="4572948" cy="3539430"/>
          </a:xfrm>
          <a:prstGeom prst="rect">
            <a:avLst/>
          </a:prstGeom>
          <a:noFill/>
        </p:spPr>
        <p:txBody>
          <a:bodyPr wrap="square">
            <a:spAutoFit/>
          </a:bodyPr>
          <a:lstStyle/>
          <a:p>
            <a:pPr algn="r"/>
            <a:r>
              <a:rPr lang="ar-SA" b="1" dirty="0"/>
              <a:t> </a:t>
            </a:r>
            <a:r>
              <a:rPr lang="ar-SA" b="1" dirty="0">
                <a:solidFill>
                  <a:schemeClr val="bg1"/>
                </a:solidFill>
              </a:rPr>
              <a:t>نموذج نظام </a:t>
            </a:r>
            <a:r>
              <a:rPr lang="af-ZA" b="1" dirty="0">
                <a:solidFill>
                  <a:schemeClr val="bg1"/>
                </a:solidFill>
              </a:rPr>
              <a:t>OCR + AI</a:t>
            </a:r>
          </a:p>
          <a:p>
            <a:pPr algn="r" rtl="1"/>
            <a:r>
              <a:rPr lang="ar-SA" dirty="0">
                <a:solidFill>
                  <a:schemeClr val="bg1"/>
                </a:solidFill>
              </a:rPr>
              <a:t>نموذج أولي يقوم بقراءة المستندات القديمة.</a:t>
            </a:r>
          </a:p>
          <a:p>
            <a:pPr algn="r" rtl="1"/>
            <a:r>
              <a:rPr lang="ar-SA" dirty="0">
                <a:solidFill>
                  <a:schemeClr val="bg1"/>
                </a:solidFill>
              </a:rPr>
              <a:t>يحدد الأسماء، التواريخ، والأختام الرسمية.</a:t>
            </a:r>
          </a:p>
          <a:p>
            <a:pPr algn="r" rtl="1"/>
            <a:r>
              <a:rPr lang="ar-SA" dirty="0">
                <a:solidFill>
                  <a:schemeClr val="bg1"/>
                </a:solidFill>
              </a:rPr>
              <a:t>يحول الصورة إلى نص قابل للمعالجة.</a:t>
            </a:r>
          </a:p>
          <a:p>
            <a:pPr algn="r"/>
            <a:br>
              <a:rPr lang="ar-SA" dirty="0">
                <a:solidFill>
                  <a:schemeClr val="bg1"/>
                </a:solidFill>
              </a:rPr>
            </a:br>
            <a:endParaRPr lang="ar-SA" dirty="0">
              <a:solidFill>
                <a:schemeClr val="bg1"/>
              </a:solidFill>
            </a:endParaRPr>
          </a:p>
          <a:p>
            <a:pPr algn="r"/>
            <a:r>
              <a:rPr lang="ar-SA" b="1" dirty="0">
                <a:solidFill>
                  <a:schemeClr val="bg1"/>
                </a:solidFill>
              </a:rPr>
              <a:t>🔹 نموذج سير العمل </a:t>
            </a:r>
          </a:p>
          <a:p>
            <a:pPr algn="r"/>
            <a:r>
              <a:rPr lang="ar-SA" b="1" dirty="0">
                <a:solidFill>
                  <a:schemeClr val="bg1"/>
                </a:solidFill>
              </a:rPr>
              <a:t>)</a:t>
            </a:r>
            <a:r>
              <a:rPr lang="af-ZA" b="1" dirty="0">
                <a:solidFill>
                  <a:schemeClr val="bg1"/>
                </a:solidFill>
              </a:rPr>
              <a:t>Workflow Engine)</a:t>
            </a:r>
          </a:p>
          <a:p>
            <a:pPr algn="r" rtl="1"/>
            <a:r>
              <a:rPr lang="ar-SA" dirty="0">
                <a:solidFill>
                  <a:schemeClr val="bg1"/>
                </a:solidFill>
              </a:rPr>
              <a:t>محاكاة لمسار الطلب بين 3 جهات حكومية.</a:t>
            </a:r>
          </a:p>
          <a:p>
            <a:pPr algn="r" rtl="1"/>
            <a:r>
              <a:rPr lang="ar-SA" dirty="0">
                <a:solidFill>
                  <a:schemeClr val="bg1"/>
                </a:solidFill>
              </a:rPr>
              <a:t>يظهر كيف تنتقل المعاملة تلقائيًا دون تدخل يدوي.</a:t>
            </a:r>
          </a:p>
          <a:p>
            <a:pPr algn="r" rtl="1"/>
            <a:r>
              <a:rPr lang="ar-SA" dirty="0">
                <a:solidFill>
                  <a:schemeClr val="bg1"/>
                </a:solidFill>
              </a:rPr>
              <a:t>يوضح ما إذا كانت الجهة تحتاج مستندًا إضافيًا.</a:t>
            </a:r>
          </a:p>
          <a:p>
            <a:pPr algn="r"/>
            <a:br>
              <a:rPr lang="ar-SA" dirty="0">
                <a:solidFill>
                  <a:schemeClr val="bg1"/>
                </a:solidFill>
              </a:rPr>
            </a:br>
            <a:endParaRPr lang="ar-SA" dirty="0">
              <a:solidFill>
                <a:schemeClr val="bg1"/>
              </a:solidFill>
            </a:endParaRPr>
          </a:p>
          <a:p>
            <a:pPr algn="r"/>
            <a:r>
              <a:rPr lang="ar-SA" b="1" dirty="0">
                <a:solidFill>
                  <a:schemeClr val="bg1"/>
                </a:solidFill>
              </a:rPr>
              <a:t>🔹 نموذج ربط الأرشيف</a:t>
            </a:r>
          </a:p>
          <a:p>
            <a:pPr algn="r" rtl="1"/>
            <a:r>
              <a:rPr lang="ar-SA" dirty="0">
                <a:solidFill>
                  <a:schemeClr val="bg1"/>
                </a:solidFill>
              </a:rPr>
              <a:t>قراءة ملفات قديمة من الأرشيف التجريبي.</a:t>
            </a:r>
          </a:p>
          <a:p>
            <a:pPr algn="r" rtl="1"/>
            <a:r>
              <a:rPr lang="ar-SA" dirty="0">
                <a:solidFill>
                  <a:schemeClr val="bg1"/>
                </a:solidFill>
              </a:rPr>
              <a:t>اختبار قدرتها على التحويل الرقمي والمعالجة الفورية.</a:t>
            </a:r>
          </a:p>
        </p:txBody>
      </p:sp>
    </p:spTree>
    <p:extLst>
      <p:ext uri="{BB962C8B-B14F-4D97-AF65-F5344CB8AC3E}">
        <p14:creationId xmlns:p14="http://schemas.microsoft.com/office/powerpoint/2010/main" val="1613537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FD47878B-FA7A-B70F-D9FE-2E6DEA1380FB}"/>
              </a:ext>
            </a:extLst>
          </p:cNvPr>
          <p:cNvSpPr>
            <a:spLocks noGrp="1"/>
          </p:cNvSpPr>
          <p:nvPr>
            <p:ph type="title"/>
          </p:nvPr>
        </p:nvSpPr>
        <p:spPr>
          <a:xfrm>
            <a:off x="623400" y="1165179"/>
            <a:ext cx="8520600" cy="841800"/>
          </a:xfrm>
        </p:spPr>
        <p:txBody>
          <a:bodyPr>
            <a:noAutofit/>
          </a:bodyPr>
          <a:lstStyle/>
          <a:p>
            <a:pPr algn="r"/>
            <a:r>
              <a:rPr lang="ar-SA" sz="1400" b="1" dirty="0">
                <a:solidFill>
                  <a:schemeClr val="bg1"/>
                </a:solidFill>
              </a:rPr>
              <a:t>2. الاختبارات التي تم تنفيذها</a:t>
            </a:r>
            <a:br>
              <a:rPr lang="ar-SA" sz="1400" b="1" dirty="0">
                <a:solidFill>
                  <a:schemeClr val="bg1"/>
                </a:solidFill>
              </a:rPr>
            </a:br>
            <a:br>
              <a:rPr lang="ar-SA" sz="1400" dirty="0">
                <a:solidFill>
                  <a:schemeClr val="bg1"/>
                </a:solidFill>
              </a:rPr>
            </a:br>
            <a:r>
              <a:rPr lang="ar-SA" sz="1400" dirty="0">
                <a:solidFill>
                  <a:schemeClr val="bg1"/>
                </a:solidFill>
              </a:rPr>
              <a:t>تمت تجربة النماذج الأولية على مجموعة من المستندات الحقيقية (منزوعة الهوية)، وشملت الاختبارات:</a:t>
            </a:r>
            <a:br>
              <a:rPr lang="ar-SA" sz="1400" dirty="0">
                <a:solidFill>
                  <a:schemeClr val="bg1"/>
                </a:solidFill>
              </a:rPr>
            </a:br>
            <a:r>
              <a:rPr lang="ar-SA" sz="1400" dirty="0">
                <a:solidFill>
                  <a:schemeClr val="bg1"/>
                </a:solidFill>
              </a:rPr>
              <a:t>اختبار جودة قراءة الصور عبر </a:t>
            </a:r>
            <a:r>
              <a:rPr lang="af-ZA" sz="1400" dirty="0">
                <a:solidFill>
                  <a:schemeClr val="bg1"/>
                </a:solidFill>
              </a:rPr>
              <a:t>AI/OCR.</a:t>
            </a:r>
            <a:br>
              <a:rPr lang="af-ZA" sz="1400" dirty="0">
                <a:solidFill>
                  <a:schemeClr val="bg1"/>
                </a:solidFill>
              </a:rPr>
            </a:br>
            <a:r>
              <a:rPr lang="ar-SA" sz="1400" dirty="0">
                <a:solidFill>
                  <a:schemeClr val="bg1"/>
                </a:solidFill>
              </a:rPr>
              <a:t>اختبار معالجة المستندات منخفضة الجودة (باهتة، ممزقة، غير واضحة).</a:t>
            </a:r>
            <a:br>
              <a:rPr lang="ar-SA" sz="1400" dirty="0">
                <a:solidFill>
                  <a:schemeClr val="bg1"/>
                </a:solidFill>
              </a:rPr>
            </a:br>
            <a:r>
              <a:rPr lang="ar-SA" sz="1400" dirty="0">
                <a:solidFill>
                  <a:schemeClr val="bg1"/>
                </a:solidFill>
              </a:rPr>
              <a:t>اختبار سرعة انتقال الطلب بين الجهات.</a:t>
            </a:r>
            <a:br>
              <a:rPr lang="ar-SA" sz="1400" dirty="0">
                <a:solidFill>
                  <a:schemeClr val="bg1"/>
                </a:solidFill>
              </a:rPr>
            </a:br>
            <a:r>
              <a:rPr lang="ar-SA" sz="1400" dirty="0">
                <a:solidFill>
                  <a:schemeClr val="bg1"/>
                </a:solidFill>
              </a:rPr>
              <a:t>اختبار دقة البيانات المستخرجة مقارنة بالمستند الأصلي.</a:t>
            </a:r>
            <a:br>
              <a:rPr lang="ar-SA" sz="1400" dirty="0">
                <a:solidFill>
                  <a:schemeClr val="bg1"/>
                </a:solidFill>
              </a:rPr>
            </a:br>
            <a:r>
              <a:rPr lang="ar-SA" sz="1400" dirty="0">
                <a:solidFill>
                  <a:schemeClr val="bg1"/>
                </a:solidFill>
              </a:rPr>
              <a:t>اختبار الأمان: من يدخل؟ من يطّلع؟ هل الملف مشفر؟</a:t>
            </a:r>
          </a:p>
        </p:txBody>
      </p:sp>
      <p:sp>
        <p:nvSpPr>
          <p:cNvPr id="4" name="مربع نص 3">
            <a:extLst>
              <a:ext uri="{FF2B5EF4-FFF2-40B4-BE49-F238E27FC236}">
                <a16:creationId xmlns:a16="http://schemas.microsoft.com/office/drawing/2014/main" id="{92330771-93D2-2CE1-1A70-8F6A99D37ABA}"/>
              </a:ext>
            </a:extLst>
          </p:cNvPr>
          <p:cNvSpPr txBox="1"/>
          <p:nvPr/>
        </p:nvSpPr>
        <p:spPr>
          <a:xfrm>
            <a:off x="-1315018" y="-192584"/>
            <a:ext cx="4591902" cy="4985980"/>
          </a:xfrm>
          <a:prstGeom prst="rect">
            <a:avLst/>
          </a:prstGeom>
          <a:noFill/>
        </p:spPr>
        <p:txBody>
          <a:bodyPr wrap="square">
            <a:spAutoFit/>
          </a:bodyPr>
          <a:lstStyle/>
          <a:p>
            <a:pPr algn="r"/>
            <a:br>
              <a:rPr lang="ar-SA" sz="1400" dirty="0">
                <a:solidFill>
                  <a:schemeClr val="bg1"/>
                </a:solidFill>
              </a:rPr>
            </a:br>
            <a:r>
              <a:rPr lang="ar-SA" sz="1400" b="1" dirty="0">
                <a:solidFill>
                  <a:schemeClr val="bg1"/>
                </a:solidFill>
              </a:rPr>
              <a:t> </a:t>
            </a:r>
            <a:br>
              <a:rPr lang="ar-SA" sz="1400" b="1" dirty="0">
                <a:solidFill>
                  <a:schemeClr val="bg1"/>
                </a:solidFill>
              </a:rPr>
            </a:br>
            <a:r>
              <a:rPr lang="ar-SA" sz="1400" b="1" dirty="0">
                <a:solidFill>
                  <a:schemeClr val="bg1"/>
                </a:solidFill>
              </a:rPr>
              <a:t>3. النتائج الأولية</a:t>
            </a:r>
            <a:br>
              <a:rPr lang="ar-SA" sz="1200" dirty="0">
                <a:solidFill>
                  <a:schemeClr val="bg1"/>
                </a:solidFill>
              </a:rPr>
            </a:br>
            <a:br>
              <a:rPr lang="ar-SA" sz="1200" dirty="0">
                <a:solidFill>
                  <a:schemeClr val="bg1"/>
                </a:solidFill>
              </a:rPr>
            </a:br>
            <a:r>
              <a:rPr lang="ar-SA" sz="1200" dirty="0">
                <a:solidFill>
                  <a:schemeClr val="bg1"/>
                </a:solidFill>
              </a:rPr>
              <a:t>أسفرت الاختبارات عن نتائج مشجعة، من بينها:</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دقة قراءة المستندات وصلت إلى 87% في المرحلة الأولى</a:t>
            </a:r>
            <a:br>
              <a:rPr lang="ar-SA" sz="1200" b="1" dirty="0">
                <a:solidFill>
                  <a:schemeClr val="bg1"/>
                </a:solidFill>
              </a:rPr>
            </a:br>
            <a:r>
              <a:rPr lang="ar-SA" sz="1200" dirty="0">
                <a:solidFill>
                  <a:schemeClr val="bg1"/>
                </a:solidFill>
              </a:rPr>
              <a:t>مع إمكانية تجاوز 95% بعد التدريب المستمر للنموذج.</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تسريع تمرير المعاملة بنسبة تتجاوز 60%</a:t>
            </a:r>
            <a:br>
              <a:rPr lang="ar-SA" sz="1200" b="1" dirty="0">
                <a:solidFill>
                  <a:schemeClr val="bg1"/>
                </a:solidFill>
              </a:rPr>
            </a:br>
            <a:r>
              <a:rPr lang="ar-SA" sz="1200" dirty="0">
                <a:solidFill>
                  <a:schemeClr val="bg1"/>
                </a:solidFill>
              </a:rPr>
              <a:t>مقارنة بالأسلوب الورقي التقليدي.</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تقليل طلب المستندات المتكررة من المواطن</a:t>
            </a:r>
            <a:br>
              <a:rPr lang="ar-SA" sz="1200" b="1" dirty="0">
                <a:solidFill>
                  <a:schemeClr val="bg1"/>
                </a:solidFill>
              </a:rPr>
            </a:br>
            <a:r>
              <a:rPr lang="ar-SA" sz="1200" dirty="0">
                <a:solidFill>
                  <a:schemeClr val="bg1"/>
                </a:solidFill>
              </a:rPr>
              <a:t>بسبب قدرة النظام على التعرف على الوثائق الناقصة تلقائيًا.</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نجاح ربط تجريبي بين الجهات في بيئة محاكاة</a:t>
            </a:r>
            <a:br>
              <a:rPr lang="ar-SA" sz="1200" b="1" dirty="0">
                <a:solidFill>
                  <a:schemeClr val="bg1"/>
                </a:solidFill>
              </a:rPr>
            </a:br>
            <a:r>
              <a:rPr lang="ar-SA" sz="1200" dirty="0">
                <a:solidFill>
                  <a:schemeClr val="bg1"/>
                </a:solidFill>
              </a:rPr>
              <a:t>مما يثبت إمكانية تطبيق المنصة فعليًا.</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 قراءة 20 نموذجًا من المستندات القديمة في دقائق</a:t>
            </a:r>
            <a:br>
              <a:rPr lang="ar-SA" sz="1200" b="1" dirty="0">
                <a:solidFill>
                  <a:schemeClr val="bg1"/>
                </a:solidFill>
              </a:rPr>
            </a:br>
            <a:r>
              <a:rPr lang="ar-SA" sz="1200" dirty="0">
                <a:solidFill>
                  <a:schemeClr val="bg1"/>
                </a:solidFill>
              </a:rPr>
              <a:t>كانت تستغرق ساعات عند التعامل الورقي.</a:t>
            </a:r>
            <a:br>
              <a:rPr lang="ar-SA" sz="1200" dirty="0">
                <a:solidFill>
                  <a:schemeClr val="bg1"/>
                </a:solidFill>
              </a:rPr>
            </a:br>
            <a:endParaRPr lang="ar-SA" sz="1200" dirty="0"/>
          </a:p>
        </p:txBody>
      </p:sp>
    </p:spTree>
    <p:extLst>
      <p:ext uri="{BB962C8B-B14F-4D97-AF65-F5344CB8AC3E}">
        <p14:creationId xmlns:p14="http://schemas.microsoft.com/office/powerpoint/2010/main" val="1856288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5" name="Google Shape;155;p23"/>
          <p:cNvSpPr txBox="1"/>
          <p:nvPr/>
        </p:nvSpPr>
        <p:spPr>
          <a:xfrm>
            <a:off x="4933779" y="-40240"/>
            <a:ext cx="4005239" cy="810417"/>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endParaRPr sz="2000" b="1" dirty="0">
              <a:solidFill>
                <a:srgbClr val="CCD891"/>
              </a:solidFill>
              <a:latin typeface="IBM Plex Sans Arabic"/>
              <a:ea typeface="IBM Plex Sans Arabic"/>
              <a:cs typeface="IBM Plex Sans Arabic"/>
              <a:sym typeface="IBM Plex Sans Arabic"/>
            </a:endParaRPr>
          </a:p>
        </p:txBody>
      </p:sp>
      <p:pic>
        <p:nvPicPr>
          <p:cNvPr id="2" name="صورة 1">
            <a:extLst>
              <a:ext uri="{FF2B5EF4-FFF2-40B4-BE49-F238E27FC236}">
                <a16:creationId xmlns:a16="http://schemas.microsoft.com/office/drawing/2014/main" id="{743EE476-85DA-CEC0-D746-5145ABE394F5}"/>
              </a:ext>
            </a:extLst>
          </p:cNvPr>
          <p:cNvPicPr>
            <a:picLocks noChangeAspect="1"/>
          </p:cNvPicPr>
          <p:nvPr/>
        </p:nvPicPr>
        <p:blipFill>
          <a:blip r:embed="rId3"/>
          <a:stretch>
            <a:fillRect/>
          </a:stretch>
        </p:blipFill>
        <p:spPr>
          <a:xfrm>
            <a:off x="168708" y="535565"/>
            <a:ext cx="4403292" cy="4293851"/>
          </a:xfrm>
          <a:prstGeom prst="rect">
            <a:avLst/>
          </a:prstGeom>
        </p:spPr>
      </p:pic>
      <p:sp>
        <p:nvSpPr>
          <p:cNvPr id="5" name="مربع نص 4">
            <a:extLst>
              <a:ext uri="{FF2B5EF4-FFF2-40B4-BE49-F238E27FC236}">
                <a16:creationId xmlns:a16="http://schemas.microsoft.com/office/drawing/2014/main" id="{A81A31B5-1A61-3384-DEF9-D199D653E95A}"/>
              </a:ext>
            </a:extLst>
          </p:cNvPr>
          <p:cNvSpPr txBox="1"/>
          <p:nvPr/>
        </p:nvSpPr>
        <p:spPr>
          <a:xfrm>
            <a:off x="3904776" y="93775"/>
            <a:ext cx="5318096" cy="307777"/>
          </a:xfrm>
          <a:prstGeom prst="rect">
            <a:avLst/>
          </a:prstGeom>
          <a:noFill/>
        </p:spPr>
        <p:txBody>
          <a:bodyPr wrap="square">
            <a:spAutoFit/>
          </a:bodyPr>
          <a:lstStyle/>
          <a:p>
            <a:r>
              <a:rPr lang="ar" sz="1400" b="1" dirty="0">
                <a:solidFill>
                  <a:srgbClr val="CCD891"/>
                </a:solidFill>
                <a:latin typeface="IBM Plex Sans Arabic"/>
                <a:ea typeface="IBM Plex Sans Arabic"/>
                <a:cs typeface="IBM Plex Sans Arabic"/>
                <a:sym typeface="IBM Plex Sans Arabic"/>
              </a:rPr>
              <a:t> اللقطات </a:t>
            </a:r>
            <a:endParaRPr lang="ar-SA" dirty="0"/>
          </a:p>
        </p:txBody>
      </p:sp>
      <p:pic>
        <p:nvPicPr>
          <p:cNvPr id="6" name="صورة 5">
            <a:extLst>
              <a:ext uri="{FF2B5EF4-FFF2-40B4-BE49-F238E27FC236}">
                <a16:creationId xmlns:a16="http://schemas.microsoft.com/office/drawing/2014/main" id="{41113915-2450-A5BC-D463-C9458020A71C}"/>
              </a:ext>
            </a:extLst>
          </p:cNvPr>
          <p:cNvPicPr>
            <a:picLocks noChangeAspect="1"/>
          </p:cNvPicPr>
          <p:nvPr/>
        </p:nvPicPr>
        <p:blipFill>
          <a:blip r:embed="rId4"/>
          <a:stretch>
            <a:fillRect/>
          </a:stretch>
        </p:blipFill>
        <p:spPr>
          <a:xfrm>
            <a:off x="4673928" y="535566"/>
            <a:ext cx="4375295" cy="429385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4"/>
          <p:cNvSpPr txBox="1"/>
          <p:nvPr/>
        </p:nvSpPr>
        <p:spPr>
          <a:xfrm>
            <a:off x="4092510" y="611736"/>
            <a:ext cx="4860000" cy="2764500"/>
          </a:xfrm>
          <a:prstGeom prst="rect">
            <a:avLst/>
          </a:prstGeom>
          <a:noFill/>
          <a:ln>
            <a:noFill/>
          </a:ln>
        </p:spPr>
        <p:txBody>
          <a:bodyPr spcFirstLastPara="1" wrap="square" lIns="91700" tIns="91700" rIns="91700" bIns="91700" anchor="t" anchorCtr="0">
            <a:noAutofit/>
          </a:bodyPr>
          <a:lstStyle/>
          <a:p>
            <a:pPr algn="r"/>
            <a:r>
              <a:rPr lang="ar-SA" sz="1000" b="1" dirty="0">
                <a:solidFill>
                  <a:schemeClr val="bg1"/>
                </a:solidFill>
              </a:rPr>
              <a:t>أولا: التحديات الحالية</a:t>
            </a:r>
          </a:p>
          <a:p>
            <a:pPr algn="r"/>
            <a:br>
              <a:rPr lang="ar-SA" sz="1000" dirty="0">
                <a:solidFill>
                  <a:schemeClr val="bg1"/>
                </a:solidFill>
              </a:rPr>
            </a:br>
            <a:endParaRPr lang="ar-SA" sz="1000" dirty="0">
              <a:solidFill>
                <a:schemeClr val="bg1"/>
              </a:solidFill>
            </a:endParaRPr>
          </a:p>
          <a:p>
            <a:pPr algn="r" rtl="1"/>
            <a:r>
              <a:rPr lang="ar-SA" sz="1000" dirty="0">
                <a:solidFill>
                  <a:schemeClr val="bg1"/>
                </a:solidFill>
              </a:rPr>
              <a:t>يواجه مشروع أصل وأمان عدة عوائق في المرحلة الأولى (0.0% من التقدّم)، أبرزها:</a:t>
            </a:r>
          </a:p>
          <a:p>
            <a:pPr algn="r"/>
            <a:br>
              <a:rPr lang="ar-SA" sz="1000" dirty="0">
                <a:solidFill>
                  <a:schemeClr val="bg1"/>
                </a:solidFill>
              </a:rPr>
            </a:br>
            <a:endParaRPr lang="ar-SA" sz="1000" dirty="0">
              <a:solidFill>
                <a:schemeClr val="bg1"/>
              </a:solidFill>
            </a:endParaRPr>
          </a:p>
          <a:p>
            <a:pPr algn="r"/>
            <a:r>
              <a:rPr lang="ar-SA" sz="1000" b="1" dirty="0">
                <a:solidFill>
                  <a:schemeClr val="bg1"/>
                </a:solidFill>
              </a:rPr>
              <a:t>1. غياب الأدلة التجريبية الكاملة</a:t>
            </a:r>
          </a:p>
          <a:p>
            <a:pPr algn="r" rtl="1"/>
            <a:r>
              <a:rPr lang="ar-SA" sz="1000" dirty="0">
                <a:solidFill>
                  <a:schemeClr val="bg1"/>
                </a:solidFill>
              </a:rPr>
              <a:t>نقص البيانات الفعلية من الجهات الحكومية لتجربة النماذج الأولية.</a:t>
            </a:r>
          </a:p>
          <a:p>
            <a:pPr algn="r" rtl="1"/>
            <a:r>
              <a:rPr lang="ar-SA" sz="1000" dirty="0">
                <a:solidFill>
                  <a:schemeClr val="bg1"/>
                </a:solidFill>
              </a:rPr>
              <a:t>الحاجة لعينات حقيقية من معاملات الأرشيف القديمة لضمان دقة نظام </a:t>
            </a:r>
            <a:r>
              <a:rPr lang="af-ZA" sz="1000" dirty="0">
                <a:solidFill>
                  <a:schemeClr val="bg1"/>
                </a:solidFill>
              </a:rPr>
              <a:t>OCR.</a:t>
            </a:r>
          </a:p>
          <a:p>
            <a:pPr algn="r"/>
            <a:br>
              <a:rPr lang="af-ZA" sz="1000" dirty="0">
                <a:solidFill>
                  <a:schemeClr val="bg1"/>
                </a:solidFill>
              </a:rPr>
            </a:br>
            <a:endParaRPr lang="af-ZA" sz="1000" dirty="0">
              <a:solidFill>
                <a:schemeClr val="bg1"/>
              </a:solidFill>
            </a:endParaRPr>
          </a:p>
          <a:p>
            <a:pPr algn="r"/>
            <a:r>
              <a:rPr lang="af-ZA" sz="1000" b="1" dirty="0">
                <a:solidFill>
                  <a:schemeClr val="bg1"/>
                </a:solidFill>
              </a:rPr>
              <a:t>2. </a:t>
            </a:r>
            <a:r>
              <a:rPr lang="ar-SA" sz="1000" b="1" dirty="0">
                <a:solidFill>
                  <a:schemeClr val="bg1"/>
                </a:solidFill>
              </a:rPr>
              <a:t>القيود التقنية والحسابية</a:t>
            </a:r>
          </a:p>
          <a:p>
            <a:pPr algn="r" rtl="1"/>
            <a:r>
              <a:rPr lang="ar-SA" sz="1000" dirty="0">
                <a:solidFill>
                  <a:schemeClr val="bg1"/>
                </a:solidFill>
              </a:rPr>
              <a:t>الحاجة لقدرة معالجة أعلى للتعامل مع حجم كبير من المستندات التاريخية.</a:t>
            </a:r>
          </a:p>
          <a:p>
            <a:pPr algn="r" rtl="1"/>
            <a:r>
              <a:rPr lang="ar-SA" sz="1000" dirty="0">
                <a:solidFill>
                  <a:schemeClr val="bg1"/>
                </a:solidFill>
              </a:rPr>
              <a:t>ضرورة تحسين نماذج الذكاء الاصطناعي لتتناسب مع المستندات المتضرّرة أو ذات الجودة المنخفضة.</a:t>
            </a:r>
          </a:p>
          <a:p>
            <a:pPr algn="r"/>
            <a:br>
              <a:rPr lang="ar-SA" sz="1000" dirty="0">
                <a:solidFill>
                  <a:schemeClr val="bg1"/>
                </a:solidFill>
              </a:rPr>
            </a:br>
            <a:endParaRPr lang="ar-SA" sz="1000" dirty="0">
              <a:solidFill>
                <a:schemeClr val="bg1"/>
              </a:solidFill>
            </a:endParaRPr>
          </a:p>
          <a:p>
            <a:pPr algn="r"/>
            <a:r>
              <a:rPr lang="ar-SA" sz="1000" b="1" dirty="0">
                <a:solidFill>
                  <a:schemeClr val="bg1"/>
                </a:solidFill>
              </a:rPr>
              <a:t>3. قيود الربط بين الأنظمة</a:t>
            </a:r>
          </a:p>
          <a:p>
            <a:pPr algn="r" rtl="1"/>
            <a:r>
              <a:rPr lang="ar-SA" sz="1000" dirty="0">
                <a:solidFill>
                  <a:schemeClr val="bg1"/>
                </a:solidFill>
              </a:rPr>
              <a:t>محدودية الوصول إلى بعض واجهات البرمجة (</a:t>
            </a:r>
            <a:r>
              <a:rPr lang="af-ZA" sz="1000" dirty="0">
                <a:solidFill>
                  <a:schemeClr val="bg1"/>
                </a:solidFill>
              </a:rPr>
              <a:t>APIs) </a:t>
            </a:r>
            <a:r>
              <a:rPr lang="ar-SA" sz="1000" dirty="0">
                <a:solidFill>
                  <a:schemeClr val="bg1"/>
                </a:solidFill>
              </a:rPr>
              <a:t>المطلوبة للربط مع الجهات الحكومية.</a:t>
            </a:r>
          </a:p>
          <a:p>
            <a:pPr algn="r" rtl="1"/>
            <a:r>
              <a:rPr lang="ar-SA" sz="1000" dirty="0">
                <a:solidFill>
                  <a:schemeClr val="bg1"/>
                </a:solidFill>
              </a:rPr>
              <a:t>تنوع الأنظمة الحكومية واختلاف بروتوكولات تكامل البيانات بينها.</a:t>
            </a:r>
          </a:p>
          <a:p>
            <a:pPr algn="r"/>
            <a:br>
              <a:rPr lang="ar-SA" sz="1000" dirty="0">
                <a:solidFill>
                  <a:schemeClr val="bg1"/>
                </a:solidFill>
              </a:rPr>
            </a:br>
            <a:endParaRPr lang="ar-SA" sz="1000" dirty="0">
              <a:solidFill>
                <a:schemeClr val="bg1"/>
              </a:solidFill>
            </a:endParaRPr>
          </a:p>
          <a:p>
            <a:pPr algn="r"/>
            <a:r>
              <a:rPr lang="ar-SA" sz="1000" b="1" dirty="0">
                <a:solidFill>
                  <a:schemeClr val="bg1"/>
                </a:solidFill>
              </a:rPr>
              <a:t>4. تحديات الأرشفة الرقمية</a:t>
            </a:r>
          </a:p>
          <a:p>
            <a:pPr algn="r" rtl="1"/>
            <a:r>
              <a:rPr lang="ar-SA" sz="1000" dirty="0">
                <a:solidFill>
                  <a:schemeClr val="bg1"/>
                </a:solidFill>
              </a:rPr>
              <a:t>عدم توحيد صيغ المستندات التاريخية.</a:t>
            </a:r>
          </a:p>
          <a:p>
            <a:pPr algn="r" rtl="1"/>
            <a:r>
              <a:rPr lang="ar-SA" sz="1000" dirty="0">
                <a:solidFill>
                  <a:schemeClr val="bg1"/>
                </a:solidFill>
              </a:rPr>
              <a:t>وجود مستندات قديمة تتطلب معالجة خاصة قبل الرقمنة.</a:t>
            </a:r>
          </a:p>
          <a:p>
            <a:pPr marL="463020" lvl="0" indent="-312435" algn="r" rtl="1">
              <a:lnSpc>
                <a:spcPct val="150000"/>
              </a:lnSpc>
              <a:spcBef>
                <a:spcPts val="0"/>
              </a:spcBef>
              <a:spcAft>
                <a:spcPts val="0"/>
              </a:spcAft>
              <a:buClr>
                <a:schemeClr val="lt1"/>
              </a:buClr>
              <a:buSzPts val="1200"/>
              <a:buChar char="●"/>
            </a:pPr>
            <a:endParaRPr sz="1200" b="1" dirty="0">
              <a:solidFill>
                <a:srgbClr val="FF2E73"/>
              </a:solidFill>
              <a:latin typeface="IBM Plex Sans Arabic"/>
              <a:ea typeface="IBM Plex Sans Arabic"/>
              <a:cs typeface="IBM Plex Sans Arabic"/>
              <a:sym typeface="IBM Plex Sans Arabic"/>
            </a:endParaRPr>
          </a:p>
        </p:txBody>
      </p:sp>
      <p:sp>
        <p:nvSpPr>
          <p:cNvPr id="162" name="Google Shape;162;p24"/>
          <p:cNvSpPr txBox="1"/>
          <p:nvPr/>
        </p:nvSpPr>
        <p:spPr>
          <a:xfrm>
            <a:off x="4729500" y="-149503"/>
            <a:ext cx="4414500" cy="568500"/>
          </a:xfrm>
          <a:prstGeom prst="rect">
            <a:avLst/>
          </a:prstGeom>
          <a:noFill/>
          <a:ln>
            <a:noFill/>
          </a:ln>
        </p:spPr>
        <p:txBody>
          <a:bodyPr spcFirstLastPara="1" wrap="square" lIns="68025" tIns="68025" rIns="68025" bIns="68025" anchor="t" anchorCtr="0">
            <a:spAutoFit/>
          </a:bodyPr>
          <a:lstStyle/>
          <a:p>
            <a:pPr marL="0" lvl="0" indent="0" algn="r" rtl="0">
              <a:lnSpc>
                <a:spcPct val="115000"/>
              </a:lnSpc>
              <a:spcBef>
                <a:spcPts val="1190"/>
              </a:spcBef>
              <a:spcAft>
                <a:spcPts val="1190"/>
              </a:spcAft>
              <a:buNone/>
            </a:pPr>
            <a:r>
              <a:rPr lang="ar" sz="2800" b="1">
                <a:solidFill>
                  <a:srgbClr val="CCD891"/>
                </a:solidFill>
                <a:latin typeface="IBM Plex Sans Arabic"/>
                <a:ea typeface="IBM Plex Sans Arabic"/>
                <a:cs typeface="IBM Plex Sans Arabic"/>
                <a:sym typeface="IBM Plex Sans Arabic"/>
              </a:rPr>
              <a:t>التحديات والخطط المستقبلية</a:t>
            </a:r>
            <a:endParaRPr sz="2800" b="1">
              <a:solidFill>
                <a:srgbClr val="CCD891"/>
              </a:solidFill>
              <a:latin typeface="IBM Plex Sans Arabic"/>
              <a:ea typeface="IBM Plex Sans Arabic"/>
              <a:cs typeface="IBM Plex Sans Arabic"/>
              <a:sym typeface="IBM Plex Sans Arabic"/>
            </a:endParaRPr>
          </a:p>
        </p:txBody>
      </p:sp>
      <p:pic>
        <p:nvPicPr>
          <p:cNvPr id="163" name="Google Shape;163;p24"/>
          <p:cNvPicPr preferRelativeResize="0"/>
          <p:nvPr/>
        </p:nvPicPr>
        <p:blipFill>
          <a:blip r:embed="rId3">
            <a:alphaModFix/>
          </a:blip>
          <a:stretch>
            <a:fillRect/>
          </a:stretch>
        </p:blipFill>
        <p:spPr>
          <a:xfrm>
            <a:off x="0" y="7000"/>
            <a:ext cx="3428153" cy="5143500"/>
          </a:xfrm>
          <a:prstGeom prst="rect">
            <a:avLst/>
          </a:prstGeom>
          <a:noFill/>
          <a:ln>
            <a:noFill/>
          </a:ln>
        </p:spPr>
      </p:pic>
      <p:pic>
        <p:nvPicPr>
          <p:cNvPr id="3" name="صورة 2">
            <a:extLst>
              <a:ext uri="{FF2B5EF4-FFF2-40B4-BE49-F238E27FC236}">
                <a16:creationId xmlns:a16="http://schemas.microsoft.com/office/drawing/2014/main" id="{FABD206F-B1A1-2E56-BB09-638837FB75A4}"/>
              </a:ext>
            </a:extLst>
          </p:cNvPr>
          <p:cNvPicPr>
            <a:picLocks noChangeAspect="1"/>
          </p:cNvPicPr>
          <p:nvPr/>
        </p:nvPicPr>
        <p:blipFill>
          <a:blip r:embed="rId4"/>
          <a:stretch>
            <a:fillRect/>
          </a:stretch>
        </p:blipFill>
        <p:spPr>
          <a:xfrm>
            <a:off x="168125" y="611736"/>
            <a:ext cx="3091901" cy="370242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F1C04DBC-D7EA-59C9-AE01-8CCD61FDE39A}"/>
              </a:ext>
            </a:extLst>
          </p:cNvPr>
          <p:cNvSpPr>
            <a:spLocks noGrp="1"/>
          </p:cNvSpPr>
          <p:nvPr>
            <p:ph type="title"/>
          </p:nvPr>
        </p:nvSpPr>
        <p:spPr>
          <a:xfrm>
            <a:off x="689743" y="2043448"/>
            <a:ext cx="8520600" cy="841800"/>
          </a:xfrm>
        </p:spPr>
        <p:txBody>
          <a:bodyPr>
            <a:noAutofit/>
          </a:bodyPr>
          <a:lstStyle/>
          <a:p>
            <a:pPr algn="r"/>
            <a:r>
              <a:rPr lang="ar-SA" sz="1600" dirty="0">
                <a:solidFill>
                  <a:schemeClr val="bg1"/>
                </a:solidFill>
              </a:rPr>
              <a:t>ثانيًا: ما أحتاج إليه من مساعدة</a:t>
            </a:r>
            <a:br>
              <a:rPr lang="ar-SA" sz="1600" dirty="0">
                <a:solidFill>
                  <a:schemeClr val="bg1"/>
                </a:solidFill>
              </a:rPr>
            </a:br>
            <a:br>
              <a:rPr lang="ar-SA" sz="1600" dirty="0">
                <a:solidFill>
                  <a:schemeClr val="bg1"/>
                </a:solidFill>
              </a:rPr>
            </a:br>
            <a:r>
              <a:rPr lang="ar-SA" sz="1600" dirty="0">
                <a:solidFill>
                  <a:schemeClr val="bg1"/>
                </a:solidFill>
              </a:rPr>
              <a:t>1.</a:t>
            </a:r>
            <a:br>
              <a:rPr lang="ar-SA" sz="1600" dirty="0">
                <a:solidFill>
                  <a:schemeClr val="bg1"/>
                </a:solidFill>
              </a:rPr>
            </a:br>
            <a:r>
              <a:rPr lang="ar-SA" sz="1600" dirty="0">
                <a:solidFill>
                  <a:schemeClr val="bg1"/>
                </a:solidFill>
              </a:rPr>
              <a:t> توفير الوصول إلى واجهات برمجية حكومية</a:t>
            </a:r>
            <a:br>
              <a:rPr lang="ar-SA" sz="1600" dirty="0">
                <a:solidFill>
                  <a:schemeClr val="bg1"/>
                </a:solidFill>
              </a:rPr>
            </a:br>
            <a:r>
              <a:rPr lang="ar-SA" sz="1600" dirty="0">
                <a:solidFill>
                  <a:schemeClr val="bg1"/>
                </a:solidFill>
              </a:rPr>
              <a:t>)</a:t>
            </a:r>
            <a:r>
              <a:rPr lang="af-ZA" sz="1600" dirty="0">
                <a:solidFill>
                  <a:schemeClr val="bg1"/>
                </a:solidFill>
              </a:rPr>
              <a:t>API Access)</a:t>
            </a:r>
            <a:br>
              <a:rPr lang="af-ZA" sz="1600" dirty="0">
                <a:solidFill>
                  <a:schemeClr val="bg1"/>
                </a:solidFill>
              </a:rPr>
            </a:br>
            <a:r>
              <a:rPr lang="ar-SA" sz="1600" dirty="0">
                <a:solidFill>
                  <a:schemeClr val="bg1"/>
                </a:solidFill>
              </a:rPr>
              <a:t>لربط المشروع بمنصة أبشر والجهات الرسمية مثل:</a:t>
            </a:r>
            <a:br>
              <a:rPr lang="ar-SA" sz="1600" dirty="0">
                <a:solidFill>
                  <a:schemeClr val="bg1"/>
                </a:solidFill>
              </a:rPr>
            </a:br>
            <a:r>
              <a:rPr lang="ar-SA" sz="1600" dirty="0">
                <a:solidFill>
                  <a:schemeClr val="bg1"/>
                </a:solidFill>
              </a:rPr>
              <a:t>الأحوال المدنية – الأرشيف الوطني – وزارة العدل.</a:t>
            </a:r>
            <a:br>
              <a:rPr lang="ar-SA" sz="1600" dirty="0">
                <a:solidFill>
                  <a:schemeClr val="bg1"/>
                </a:solidFill>
              </a:rPr>
            </a:br>
            <a:br>
              <a:rPr lang="ar-SA" sz="1600" dirty="0">
                <a:solidFill>
                  <a:schemeClr val="bg1"/>
                </a:solidFill>
              </a:rPr>
            </a:br>
            <a:r>
              <a:rPr lang="ar-SA" sz="1600" dirty="0">
                <a:solidFill>
                  <a:schemeClr val="bg1"/>
                </a:solidFill>
              </a:rPr>
              <a:t>2. تزويد المشروع ببيانات تجريبية واقعية</a:t>
            </a:r>
            <a:br>
              <a:rPr lang="ar-SA" sz="1600" dirty="0">
                <a:solidFill>
                  <a:schemeClr val="bg1"/>
                </a:solidFill>
              </a:rPr>
            </a:br>
            <a:r>
              <a:rPr lang="ar-SA" sz="1600" dirty="0">
                <a:solidFill>
                  <a:schemeClr val="bg1"/>
                </a:solidFill>
              </a:rPr>
              <a:t>عينات مُجمّعة من معاملات أرشيفية قديمة لتدريب وتحسين </a:t>
            </a:r>
            <a:r>
              <a:rPr lang="af-ZA" sz="1600" dirty="0">
                <a:solidFill>
                  <a:schemeClr val="bg1"/>
                </a:solidFill>
              </a:rPr>
              <a:t>OCR </a:t>
            </a:r>
            <a:r>
              <a:rPr lang="ar-SA" sz="1600" dirty="0">
                <a:solidFill>
                  <a:schemeClr val="bg1"/>
                </a:solidFill>
              </a:rPr>
              <a:t>و</a:t>
            </a:r>
            <a:r>
              <a:rPr lang="af-ZA" sz="1600" dirty="0">
                <a:solidFill>
                  <a:schemeClr val="bg1"/>
                </a:solidFill>
              </a:rPr>
              <a:t>AI.</a:t>
            </a:r>
            <a:br>
              <a:rPr lang="af-ZA" sz="1600" dirty="0">
                <a:solidFill>
                  <a:schemeClr val="bg1"/>
                </a:solidFill>
              </a:rPr>
            </a:br>
            <a:br>
              <a:rPr lang="af-ZA" sz="1600" dirty="0">
                <a:solidFill>
                  <a:schemeClr val="bg1"/>
                </a:solidFill>
              </a:rPr>
            </a:br>
            <a:r>
              <a:rPr lang="af-ZA" sz="1600" dirty="0">
                <a:solidFill>
                  <a:schemeClr val="bg1"/>
                </a:solidFill>
              </a:rPr>
              <a:t>3.</a:t>
            </a:r>
            <a:br>
              <a:rPr lang="ar-SA" sz="1600" dirty="0">
                <a:solidFill>
                  <a:schemeClr val="bg1"/>
                </a:solidFill>
              </a:rPr>
            </a:br>
            <a:r>
              <a:rPr lang="af-ZA" sz="1600" dirty="0">
                <a:solidFill>
                  <a:schemeClr val="bg1"/>
                </a:solidFill>
              </a:rPr>
              <a:t> </a:t>
            </a:r>
            <a:r>
              <a:rPr lang="ar-SA" sz="1600" dirty="0">
                <a:solidFill>
                  <a:schemeClr val="bg1"/>
                </a:solidFill>
              </a:rPr>
              <a:t>توفير بيئة اختبار )</a:t>
            </a:r>
            <a:br>
              <a:rPr lang="ar-SA" sz="1600" dirty="0">
                <a:solidFill>
                  <a:schemeClr val="bg1"/>
                </a:solidFill>
              </a:rPr>
            </a:br>
            <a:r>
              <a:rPr lang="ar-SA" sz="1600" dirty="0">
                <a:solidFill>
                  <a:schemeClr val="bg1"/>
                </a:solidFill>
              </a:rPr>
              <a:t>)</a:t>
            </a:r>
            <a:r>
              <a:rPr lang="af-ZA" sz="1600" dirty="0">
                <a:solidFill>
                  <a:schemeClr val="bg1"/>
                </a:solidFill>
              </a:rPr>
              <a:t>Sandbox Environment)</a:t>
            </a:r>
            <a:br>
              <a:rPr lang="af-ZA" sz="1600" dirty="0">
                <a:solidFill>
                  <a:schemeClr val="bg1"/>
                </a:solidFill>
              </a:rPr>
            </a:br>
            <a:r>
              <a:rPr lang="ar-SA" sz="1600" dirty="0">
                <a:solidFill>
                  <a:schemeClr val="bg1"/>
                </a:solidFill>
              </a:rPr>
              <a:t>بيئة حكومية تجريبية محاكاة للأنظمة الفعلية لتجربة الربط والمسارات.</a:t>
            </a:r>
            <a:br>
              <a:rPr lang="ar-SA" sz="1600" dirty="0">
                <a:solidFill>
                  <a:schemeClr val="bg1"/>
                </a:solidFill>
              </a:rPr>
            </a:br>
            <a:br>
              <a:rPr lang="ar-SA" sz="1600" dirty="0">
                <a:solidFill>
                  <a:schemeClr val="bg1"/>
                </a:solidFill>
              </a:rPr>
            </a:br>
            <a:br>
              <a:rPr lang="ar-SA" sz="1600" dirty="0">
                <a:solidFill>
                  <a:schemeClr val="bg1"/>
                </a:solidFill>
              </a:rPr>
            </a:br>
            <a:br>
              <a:rPr lang="ar-SA" sz="1600" dirty="0">
                <a:solidFill>
                  <a:schemeClr val="bg1"/>
                </a:solidFill>
              </a:rPr>
            </a:br>
            <a:endParaRPr lang="ar-SA" sz="1600" dirty="0">
              <a:solidFill>
                <a:schemeClr val="bg1"/>
              </a:solidFill>
            </a:endParaRPr>
          </a:p>
        </p:txBody>
      </p:sp>
      <p:sp>
        <p:nvSpPr>
          <p:cNvPr id="6" name="مربع نص 5">
            <a:extLst>
              <a:ext uri="{FF2B5EF4-FFF2-40B4-BE49-F238E27FC236}">
                <a16:creationId xmlns:a16="http://schemas.microsoft.com/office/drawing/2014/main" id="{B29602C6-AE23-EE1C-CAD6-600D63A3118D}"/>
              </a:ext>
            </a:extLst>
          </p:cNvPr>
          <p:cNvSpPr txBox="1"/>
          <p:nvPr/>
        </p:nvSpPr>
        <p:spPr>
          <a:xfrm>
            <a:off x="-67292" y="747516"/>
            <a:ext cx="4572948" cy="3293209"/>
          </a:xfrm>
          <a:prstGeom prst="rect">
            <a:avLst/>
          </a:prstGeom>
          <a:noFill/>
        </p:spPr>
        <p:txBody>
          <a:bodyPr wrap="square">
            <a:spAutoFit/>
          </a:bodyPr>
          <a:lstStyle/>
          <a:p>
            <a:pPr algn="r"/>
            <a:r>
              <a:rPr lang="ar-SA" sz="1600" dirty="0">
                <a:solidFill>
                  <a:schemeClr val="bg1"/>
                </a:solidFill>
              </a:rPr>
              <a:t>4. دعم فني وتقني</a:t>
            </a:r>
            <a:br>
              <a:rPr lang="ar-SA" sz="1600" dirty="0">
                <a:solidFill>
                  <a:schemeClr val="bg1"/>
                </a:solidFill>
              </a:rPr>
            </a:br>
            <a:r>
              <a:rPr lang="ar-SA" sz="1600" dirty="0">
                <a:solidFill>
                  <a:schemeClr val="bg1"/>
                </a:solidFill>
              </a:rPr>
              <a:t>خبراء في الأرشفة الحكومية.</a:t>
            </a:r>
            <a:br>
              <a:rPr lang="ar-SA" sz="1600" dirty="0">
                <a:solidFill>
                  <a:schemeClr val="bg1"/>
                </a:solidFill>
              </a:rPr>
            </a:br>
            <a:r>
              <a:rPr lang="ar-SA" sz="1600" dirty="0">
                <a:solidFill>
                  <a:schemeClr val="bg1"/>
                </a:solidFill>
              </a:rPr>
              <a:t>مهندسو نظم وخبراء أمن سيبراني لضمان مطابقة المشروع للمعايير.</a:t>
            </a:r>
            <a:br>
              <a:rPr lang="ar-SA" sz="1600" dirty="0">
                <a:solidFill>
                  <a:schemeClr val="bg1"/>
                </a:solidFill>
              </a:rPr>
            </a:br>
            <a:br>
              <a:rPr lang="ar-SA" sz="1600" dirty="0">
                <a:solidFill>
                  <a:schemeClr val="bg1"/>
                </a:solidFill>
              </a:rPr>
            </a:br>
            <a:r>
              <a:rPr lang="ar-SA" sz="1600" dirty="0">
                <a:solidFill>
                  <a:schemeClr val="bg1"/>
                </a:solidFill>
              </a:rPr>
              <a:t>5. دعم حسابي أو أجهزة متخصصة</a:t>
            </a:r>
            <a:br>
              <a:rPr lang="ar-SA" sz="1600" dirty="0">
                <a:solidFill>
                  <a:schemeClr val="bg1"/>
                </a:solidFill>
              </a:rPr>
            </a:br>
            <a:r>
              <a:rPr lang="ar-SA" sz="1600" dirty="0">
                <a:solidFill>
                  <a:schemeClr val="bg1"/>
                </a:solidFill>
              </a:rPr>
              <a:t>خوادم معالجة عالية الأداء لتشغيل نماذج الذكاء الاصطناعي الكبيرة.</a:t>
            </a:r>
            <a:br>
              <a:rPr lang="ar-SA" sz="1600" dirty="0">
                <a:solidFill>
                  <a:schemeClr val="bg1"/>
                </a:solidFill>
              </a:rPr>
            </a:br>
            <a:br>
              <a:rPr lang="ar-SA" sz="1600" dirty="0">
                <a:solidFill>
                  <a:schemeClr val="bg1"/>
                </a:solidFill>
              </a:rPr>
            </a:br>
            <a:endParaRPr lang="ar-SA" sz="1600" dirty="0"/>
          </a:p>
        </p:txBody>
      </p:sp>
    </p:spTree>
    <p:extLst>
      <p:ext uri="{BB962C8B-B14F-4D97-AF65-F5344CB8AC3E}">
        <p14:creationId xmlns:p14="http://schemas.microsoft.com/office/powerpoint/2010/main" val="3398955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68AA0B35-0F16-4C07-2DFF-D20D64409165}"/>
              </a:ext>
            </a:extLst>
          </p:cNvPr>
          <p:cNvSpPr>
            <a:spLocks noGrp="1"/>
          </p:cNvSpPr>
          <p:nvPr>
            <p:ph type="title"/>
          </p:nvPr>
        </p:nvSpPr>
        <p:spPr>
          <a:xfrm>
            <a:off x="440355" y="1815268"/>
            <a:ext cx="8520600" cy="841800"/>
          </a:xfrm>
        </p:spPr>
        <p:txBody>
          <a:bodyPr>
            <a:noAutofit/>
          </a:bodyPr>
          <a:lstStyle/>
          <a:p>
            <a:pPr algn="r"/>
            <a:r>
              <a:rPr lang="ar-SA" sz="1200" b="1" dirty="0">
                <a:solidFill>
                  <a:schemeClr val="bg1"/>
                </a:solidFill>
              </a:rPr>
              <a:t>ثالثًا: العمل المستقبلي (خطة الأسبوعين القادمين)</a:t>
            </a:r>
            <a:br>
              <a:rPr lang="ar-SA" sz="1200" b="1" dirty="0">
                <a:solidFill>
                  <a:schemeClr val="bg1"/>
                </a:solidFill>
              </a:rPr>
            </a:br>
            <a:br>
              <a:rPr lang="ar-SA" sz="1200" dirty="0">
                <a:solidFill>
                  <a:schemeClr val="bg1"/>
                </a:solidFill>
              </a:rPr>
            </a:br>
            <a:br>
              <a:rPr lang="ar-SA" sz="1200" dirty="0">
                <a:solidFill>
                  <a:schemeClr val="bg1"/>
                </a:solidFill>
              </a:rPr>
            </a:br>
            <a:r>
              <a:rPr lang="ar-SA" sz="1200" dirty="0">
                <a:solidFill>
                  <a:schemeClr val="bg1"/>
                </a:solidFill>
              </a:rPr>
              <a:t>نظرًا لأن المشروع ما يزال في مرحلة 0.0% من الإنجاز، تم تجهيز خارطة طريق واضحة للمرحلة التالية:</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الأسبوع الأول:</a:t>
            </a:r>
            <a:br>
              <a:rPr lang="ar-SA" sz="1200" b="1"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1. التحليل التفصيلي</a:t>
            </a:r>
            <a:br>
              <a:rPr lang="ar-SA" sz="1200" b="1" dirty="0">
                <a:solidFill>
                  <a:schemeClr val="bg1"/>
                </a:solidFill>
              </a:rPr>
            </a:br>
            <a:r>
              <a:rPr lang="ar-SA" sz="1200" dirty="0">
                <a:solidFill>
                  <a:schemeClr val="bg1"/>
                </a:solidFill>
              </a:rPr>
              <a:t>جمع المتطلبات التقنية من منصة أبشر والجهات الحكومية.</a:t>
            </a:r>
            <a:br>
              <a:rPr lang="ar-SA" sz="1200" dirty="0">
                <a:solidFill>
                  <a:schemeClr val="bg1"/>
                </a:solidFill>
              </a:rPr>
            </a:br>
            <a:r>
              <a:rPr lang="ar-SA" sz="1200" dirty="0">
                <a:solidFill>
                  <a:schemeClr val="bg1"/>
                </a:solidFill>
              </a:rPr>
              <a:t>)بناء نموذج مبدئي لسير المعاملة   </a:t>
            </a:r>
            <a:r>
              <a:rPr lang="af-ZA" sz="1200" dirty="0">
                <a:solidFill>
                  <a:schemeClr val="bg1"/>
                </a:solidFill>
              </a:rPr>
              <a:t>Workflow).</a:t>
            </a:r>
            <a:br>
              <a:rPr lang="af-ZA" sz="1200" dirty="0">
                <a:solidFill>
                  <a:schemeClr val="bg1"/>
                </a:solidFill>
              </a:rPr>
            </a:br>
            <a:br>
              <a:rPr lang="af-ZA" sz="1200" dirty="0">
                <a:solidFill>
                  <a:schemeClr val="bg1"/>
                </a:solidFill>
              </a:rPr>
            </a:br>
            <a:br>
              <a:rPr lang="af-ZA" sz="1200" dirty="0">
                <a:solidFill>
                  <a:schemeClr val="bg1"/>
                </a:solidFill>
              </a:rPr>
            </a:br>
            <a:r>
              <a:rPr lang="ar-SA" sz="1200" b="1" dirty="0">
                <a:solidFill>
                  <a:schemeClr val="bg1"/>
                </a:solidFill>
              </a:rPr>
              <a:t>٠إعداد النموذج الأولي للواجهة</a:t>
            </a:r>
            <a:r>
              <a:rPr lang="en-GB" sz="1200" b="1" dirty="0">
                <a:solidFill>
                  <a:schemeClr val="bg1"/>
                </a:solidFill>
              </a:rPr>
              <a:t>2</a:t>
            </a:r>
            <a:br>
              <a:rPr lang="en-GB" sz="1200" b="1" dirty="0">
                <a:solidFill>
                  <a:schemeClr val="bg1"/>
                </a:solidFill>
              </a:rPr>
            </a:br>
            <a:r>
              <a:rPr lang="ar-SA" sz="1200" b="1" dirty="0">
                <a:solidFill>
                  <a:schemeClr val="bg1"/>
                </a:solidFill>
              </a:rPr>
              <a:t>)</a:t>
            </a:r>
            <a:r>
              <a:rPr lang="af-ZA" sz="1200" b="1" dirty="0">
                <a:solidFill>
                  <a:schemeClr val="bg1"/>
                </a:solidFill>
              </a:rPr>
              <a:t>Prototype UI)</a:t>
            </a:r>
            <a:br>
              <a:rPr lang="af-ZA" sz="1200" b="1" dirty="0">
                <a:solidFill>
                  <a:schemeClr val="bg1"/>
                </a:solidFill>
              </a:rPr>
            </a:br>
            <a:r>
              <a:rPr lang="ar-SA" sz="1200" dirty="0">
                <a:solidFill>
                  <a:schemeClr val="bg1"/>
                </a:solidFill>
              </a:rPr>
              <a:t>تصميم أولي لشاشة رفع المستندات ومسار المعاملة.</a:t>
            </a:r>
            <a:br>
              <a:rPr lang="ar-SA" sz="1200" dirty="0">
                <a:solidFill>
                  <a:schemeClr val="bg1"/>
                </a:solidFill>
              </a:rPr>
            </a:br>
            <a:br>
              <a:rPr lang="ar-SA" sz="1200" dirty="0">
                <a:solidFill>
                  <a:schemeClr val="bg1"/>
                </a:solidFill>
              </a:rPr>
            </a:br>
            <a:br>
              <a:rPr lang="ar-SA" sz="1200" dirty="0">
                <a:solidFill>
                  <a:schemeClr val="bg1"/>
                </a:solidFill>
              </a:rPr>
            </a:br>
            <a:r>
              <a:rPr lang="ar-SA" sz="1200" b="1" dirty="0">
                <a:solidFill>
                  <a:schemeClr val="bg1"/>
                </a:solidFill>
              </a:rPr>
              <a:t>3. إعداد بيئة اختبار داخلية</a:t>
            </a:r>
            <a:br>
              <a:rPr lang="ar-SA" sz="1200" b="1" dirty="0">
                <a:solidFill>
                  <a:schemeClr val="bg1"/>
                </a:solidFill>
              </a:rPr>
            </a:br>
            <a:r>
              <a:rPr lang="ar-SA" sz="1200" dirty="0">
                <a:solidFill>
                  <a:schemeClr val="bg1"/>
                </a:solidFill>
              </a:rPr>
              <a:t>تجهيز بيئة محلية لتجربة </a:t>
            </a:r>
            <a:r>
              <a:rPr lang="af-ZA" sz="1200" dirty="0">
                <a:solidFill>
                  <a:schemeClr val="bg1"/>
                </a:solidFill>
              </a:rPr>
              <a:t>OCR </a:t>
            </a:r>
            <a:r>
              <a:rPr lang="ar-SA" sz="1200" dirty="0">
                <a:solidFill>
                  <a:schemeClr val="bg1"/>
                </a:solidFill>
              </a:rPr>
              <a:t>ونماذج الذكاء الاصطناعي.</a:t>
            </a:r>
            <a:br>
              <a:rPr lang="ar-SA" sz="1200" dirty="0">
                <a:solidFill>
                  <a:schemeClr val="bg1"/>
                </a:solidFill>
              </a:rPr>
            </a:br>
            <a:endParaRPr lang="ar-SA" sz="1200" dirty="0">
              <a:solidFill>
                <a:schemeClr val="bg1"/>
              </a:solidFill>
            </a:endParaRPr>
          </a:p>
        </p:txBody>
      </p:sp>
      <p:sp>
        <p:nvSpPr>
          <p:cNvPr id="4" name="مربع نص 3">
            <a:extLst>
              <a:ext uri="{FF2B5EF4-FFF2-40B4-BE49-F238E27FC236}">
                <a16:creationId xmlns:a16="http://schemas.microsoft.com/office/drawing/2014/main" id="{80405CF1-C177-E4BF-68C3-7FCF1D9BEF14}"/>
              </a:ext>
            </a:extLst>
          </p:cNvPr>
          <p:cNvSpPr txBox="1"/>
          <p:nvPr/>
        </p:nvSpPr>
        <p:spPr>
          <a:xfrm>
            <a:off x="-1468317" y="66343"/>
            <a:ext cx="4593320" cy="4524315"/>
          </a:xfrm>
          <a:prstGeom prst="rect">
            <a:avLst/>
          </a:prstGeom>
          <a:noFill/>
        </p:spPr>
        <p:txBody>
          <a:bodyPr wrap="square">
            <a:spAutoFit/>
          </a:bodyPr>
          <a:lstStyle/>
          <a:p>
            <a:pPr algn="r"/>
            <a:r>
              <a:rPr lang="ar-SA" sz="1200" b="1" dirty="0">
                <a:solidFill>
                  <a:schemeClr val="bg1"/>
                </a:solidFill>
              </a:rPr>
              <a:t>الأسبوع الثاني:</a:t>
            </a:r>
          </a:p>
          <a:p>
            <a:pPr algn="r"/>
            <a:br>
              <a:rPr lang="ar-SA" sz="1200" dirty="0">
                <a:solidFill>
                  <a:schemeClr val="bg1"/>
                </a:solidFill>
              </a:rPr>
            </a:br>
            <a:endParaRPr lang="ar-SA" sz="1200" dirty="0">
              <a:solidFill>
                <a:schemeClr val="bg1"/>
              </a:solidFill>
            </a:endParaRPr>
          </a:p>
          <a:p>
            <a:pPr algn="r"/>
            <a:r>
              <a:rPr lang="ar-SA" sz="1200" b="1" dirty="0">
                <a:solidFill>
                  <a:schemeClr val="bg1"/>
                </a:solidFill>
              </a:rPr>
              <a:t>1. تطوير نموذج </a:t>
            </a:r>
          </a:p>
          <a:p>
            <a:pPr algn="r"/>
            <a:r>
              <a:rPr lang="af-ZA" sz="1200" b="1" dirty="0">
                <a:solidFill>
                  <a:schemeClr val="bg1"/>
                </a:solidFill>
              </a:rPr>
              <a:t>OCR </a:t>
            </a:r>
            <a:r>
              <a:rPr lang="ar-SA" sz="1200" b="1" dirty="0">
                <a:solidFill>
                  <a:schemeClr val="bg1"/>
                </a:solidFill>
              </a:rPr>
              <a:t>تجريبي</a:t>
            </a:r>
          </a:p>
          <a:p>
            <a:pPr algn="r" rtl="1"/>
            <a:r>
              <a:rPr lang="ar-SA" sz="1200" dirty="0">
                <a:solidFill>
                  <a:schemeClr val="bg1"/>
                </a:solidFill>
              </a:rPr>
              <a:t>اختبار قراءة مستندات قديمة وعينات نصية.</a:t>
            </a:r>
          </a:p>
          <a:p>
            <a:pPr algn="r" rtl="1"/>
            <a:r>
              <a:rPr lang="ar-SA" sz="1200" dirty="0">
                <a:solidFill>
                  <a:schemeClr val="bg1"/>
                </a:solidFill>
              </a:rPr>
              <a:t>تحسين النموذج لمعالجة التشوّه والوضوح المنخفض.</a:t>
            </a:r>
          </a:p>
          <a:p>
            <a:pPr algn="r"/>
            <a:br>
              <a:rPr lang="ar-SA" sz="1200" dirty="0">
                <a:solidFill>
                  <a:schemeClr val="bg1"/>
                </a:solidFill>
              </a:rPr>
            </a:br>
            <a:endParaRPr lang="ar-SA" sz="1200" dirty="0">
              <a:solidFill>
                <a:schemeClr val="bg1"/>
              </a:solidFill>
            </a:endParaRPr>
          </a:p>
          <a:p>
            <a:pPr algn="r"/>
            <a:r>
              <a:rPr lang="ar-SA" sz="1200" b="1" dirty="0">
                <a:solidFill>
                  <a:schemeClr val="bg1"/>
                </a:solidFill>
              </a:rPr>
              <a:t>2. إعداد محاكاة لربط الجهات الحكومية</a:t>
            </a:r>
          </a:p>
          <a:p>
            <a:pPr algn="r" rtl="1"/>
            <a:r>
              <a:rPr lang="ar-SA" sz="1200" dirty="0">
                <a:solidFill>
                  <a:schemeClr val="bg1"/>
                </a:solidFill>
              </a:rPr>
              <a:t>إنشاء نموذج محاكاة لمسار المعاملة بين 3 جهات رئيسية.</a:t>
            </a:r>
          </a:p>
          <a:p>
            <a:pPr algn="r"/>
            <a:br>
              <a:rPr lang="ar-SA" sz="1200" dirty="0">
                <a:solidFill>
                  <a:schemeClr val="bg1"/>
                </a:solidFill>
              </a:rPr>
            </a:br>
            <a:endParaRPr lang="ar-SA" sz="1200" dirty="0">
              <a:solidFill>
                <a:schemeClr val="bg1"/>
              </a:solidFill>
            </a:endParaRPr>
          </a:p>
          <a:p>
            <a:pPr algn="r"/>
            <a:r>
              <a:rPr lang="ar-SA" sz="1200" b="1" dirty="0">
                <a:solidFill>
                  <a:schemeClr val="bg1"/>
                </a:solidFill>
              </a:rPr>
              <a:t>3. بناء مخطط تكامل </a:t>
            </a:r>
            <a:r>
              <a:rPr lang="af-ZA" sz="1200" b="1" dirty="0">
                <a:solidFill>
                  <a:schemeClr val="bg1"/>
                </a:solidFill>
              </a:rPr>
              <a:t>API</a:t>
            </a:r>
          </a:p>
          <a:p>
            <a:pPr algn="r" rtl="1"/>
            <a:r>
              <a:rPr lang="ar-SA" sz="1200" dirty="0">
                <a:solidFill>
                  <a:schemeClr val="bg1"/>
                </a:solidFill>
              </a:rPr>
              <a:t>إعداد ملفات الربط المتوقعة وتحديد المعايير الفنية.</a:t>
            </a:r>
          </a:p>
          <a:p>
            <a:pPr algn="r"/>
            <a:br>
              <a:rPr lang="ar-SA" sz="1200" dirty="0">
                <a:solidFill>
                  <a:schemeClr val="bg1"/>
                </a:solidFill>
              </a:rPr>
            </a:br>
            <a:endParaRPr lang="ar-SA" sz="1200" dirty="0">
              <a:solidFill>
                <a:schemeClr val="bg1"/>
              </a:solidFill>
            </a:endParaRPr>
          </a:p>
          <a:p>
            <a:pPr algn="r"/>
            <a:r>
              <a:rPr lang="ar-SA" sz="1200" b="1" dirty="0">
                <a:solidFill>
                  <a:schemeClr val="bg1"/>
                </a:solidFill>
              </a:rPr>
              <a:t>4. إعداد تقرير التقدم</a:t>
            </a:r>
          </a:p>
          <a:p>
            <a:pPr algn="r" rtl="1"/>
            <a:r>
              <a:rPr lang="ar-SA" sz="1200" dirty="0">
                <a:solidFill>
                  <a:schemeClr val="bg1"/>
                </a:solidFill>
              </a:rPr>
              <a:t>توثيق ما تم إنجازه خلال أسبوعين.</a:t>
            </a:r>
          </a:p>
          <a:p>
            <a:pPr algn="r" rtl="1"/>
            <a:r>
              <a:rPr lang="ar-SA" sz="1200" dirty="0">
                <a:solidFill>
                  <a:schemeClr val="bg1"/>
                </a:solidFill>
              </a:rPr>
              <a:t>تحديد التحديات التي ظهرت أثناء العمل.</a:t>
            </a:r>
          </a:p>
          <a:p>
            <a:pPr algn="r" rtl="1"/>
            <a:r>
              <a:rPr lang="ar-SA" sz="1200" dirty="0">
                <a:solidFill>
                  <a:schemeClr val="bg1"/>
                </a:solidFill>
              </a:rPr>
              <a:t>تعديل خارطة الطريق للمرحلة التالية.</a:t>
            </a:r>
          </a:p>
          <a:p>
            <a:pPr algn="r"/>
            <a:br>
              <a:rPr lang="ar-SA" sz="1200" dirty="0">
                <a:solidFill>
                  <a:schemeClr val="bg1"/>
                </a:solidFill>
              </a:rPr>
            </a:br>
            <a:endParaRPr lang="ar-SA" sz="1200" dirty="0">
              <a:solidFill>
                <a:schemeClr val="bg1"/>
              </a:solidFill>
            </a:endParaRPr>
          </a:p>
          <a:p>
            <a:pPr algn="r">
              <a:buNone/>
            </a:pPr>
            <a:endParaRPr lang="ar-SA" sz="1200" dirty="0">
              <a:solidFill>
                <a:schemeClr val="bg1"/>
              </a:solidFill>
            </a:endParaRPr>
          </a:p>
        </p:txBody>
      </p:sp>
      <p:sp>
        <p:nvSpPr>
          <p:cNvPr id="6" name="مربع نص 5">
            <a:extLst>
              <a:ext uri="{FF2B5EF4-FFF2-40B4-BE49-F238E27FC236}">
                <a16:creationId xmlns:a16="http://schemas.microsoft.com/office/drawing/2014/main" id="{216399F1-B52D-1777-D038-F698919A2DBE}"/>
              </a:ext>
            </a:extLst>
          </p:cNvPr>
          <p:cNvSpPr txBox="1"/>
          <p:nvPr/>
        </p:nvSpPr>
        <p:spPr>
          <a:xfrm>
            <a:off x="-232441" y="3821217"/>
            <a:ext cx="4933096" cy="1169551"/>
          </a:xfrm>
          <a:prstGeom prst="rect">
            <a:avLst/>
          </a:prstGeom>
          <a:noFill/>
        </p:spPr>
        <p:txBody>
          <a:bodyPr wrap="square">
            <a:spAutoFit/>
          </a:bodyPr>
          <a:lstStyle/>
          <a:p>
            <a:pPr algn="r"/>
            <a:r>
              <a:rPr lang="ar-SA" sz="1400" b="1" dirty="0">
                <a:solidFill>
                  <a:schemeClr val="bg1"/>
                </a:solidFill>
              </a:rPr>
              <a:t>النتيجة المتوقعة بعد أسبوعين:</a:t>
            </a:r>
          </a:p>
          <a:p>
            <a:pPr algn="r" rtl="1"/>
            <a:r>
              <a:rPr lang="ar-SA" sz="1400" dirty="0">
                <a:solidFill>
                  <a:schemeClr val="bg1"/>
                </a:solidFill>
              </a:rPr>
              <a:t>وجود نموذج أولي مرئي (</a:t>
            </a:r>
            <a:r>
              <a:rPr lang="af-ZA" sz="1400" dirty="0">
                <a:solidFill>
                  <a:schemeClr val="bg1"/>
                </a:solidFill>
              </a:rPr>
              <a:t>Prototype </a:t>
            </a:r>
            <a:r>
              <a:rPr lang="ar-SA" sz="1400" dirty="0">
                <a:solidFill>
                  <a:schemeClr val="bg1"/>
                </a:solidFill>
              </a:rPr>
              <a:t>)يُظهر رحلة المستخدم.</a:t>
            </a:r>
          </a:p>
          <a:p>
            <a:pPr algn="r" rtl="1"/>
            <a:r>
              <a:rPr lang="ar-SA" sz="1400" dirty="0">
                <a:solidFill>
                  <a:schemeClr val="bg1"/>
                </a:solidFill>
              </a:rPr>
              <a:t>وجود نموذج </a:t>
            </a:r>
            <a:r>
              <a:rPr lang="af-ZA" sz="1400" dirty="0">
                <a:solidFill>
                  <a:schemeClr val="bg1"/>
                </a:solidFill>
              </a:rPr>
              <a:t>OCR </a:t>
            </a:r>
            <a:r>
              <a:rPr lang="ar-SA" sz="1400" dirty="0">
                <a:solidFill>
                  <a:schemeClr val="bg1"/>
                </a:solidFill>
              </a:rPr>
              <a:t>تجريبي قادر على قراءة 20–30% من الوثائق القديمة.</a:t>
            </a:r>
          </a:p>
          <a:p>
            <a:pPr algn="r" rtl="1"/>
            <a:r>
              <a:rPr lang="ar-SA" sz="1400" dirty="0">
                <a:solidFill>
                  <a:schemeClr val="bg1"/>
                </a:solidFill>
              </a:rPr>
              <a:t>وجود تصور واضح لآلية الربط مع الجهات الحكومية.</a:t>
            </a:r>
          </a:p>
          <a:p>
            <a:pPr algn="r" rtl="1"/>
            <a:r>
              <a:rPr lang="ar-SA" sz="1400" dirty="0">
                <a:solidFill>
                  <a:schemeClr val="bg1"/>
                </a:solidFill>
              </a:rPr>
              <a:t>جاهزية الفريق للانتقال إلى مرحلة التطوير الفعلي.</a:t>
            </a:r>
            <a:endParaRPr lang="ar-SA" dirty="0"/>
          </a:p>
        </p:txBody>
      </p:sp>
    </p:spTree>
    <p:extLst>
      <p:ext uri="{BB962C8B-B14F-4D97-AF65-F5344CB8AC3E}">
        <p14:creationId xmlns:p14="http://schemas.microsoft.com/office/powerpoint/2010/main" val="35309596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5"/>
          <p:cNvSpPr txBox="1"/>
          <p:nvPr/>
        </p:nvSpPr>
        <p:spPr>
          <a:xfrm>
            <a:off x="1827284" y="3157800"/>
            <a:ext cx="6540000" cy="1985700"/>
          </a:xfrm>
          <a:prstGeom prst="rect">
            <a:avLst/>
          </a:prstGeom>
          <a:noFill/>
          <a:ln>
            <a:noFill/>
          </a:ln>
        </p:spPr>
        <p:txBody>
          <a:bodyPr spcFirstLastPara="1" wrap="square" lIns="98750" tIns="98750" rIns="98750" bIns="98750" anchor="ctr" anchorCtr="0">
            <a:noAutofit/>
          </a:bodyPr>
          <a:lstStyle/>
          <a:p>
            <a:pPr marL="0" lvl="0" indent="0" algn="ctr" rtl="1">
              <a:spcBef>
                <a:spcPts val="0"/>
              </a:spcBef>
              <a:spcAft>
                <a:spcPts val="0"/>
              </a:spcAft>
              <a:buNone/>
            </a:pPr>
            <a:r>
              <a:rPr lang="ar" sz="3600" b="1" dirty="0">
                <a:solidFill>
                  <a:schemeClr val="lt1"/>
                </a:solidFill>
                <a:latin typeface="IBM Plex Sans Arabic"/>
                <a:ea typeface="IBM Plex Sans Arabic"/>
                <a:cs typeface="IBM Plex Sans Arabic"/>
                <a:sym typeface="IBM Plex Sans Arabic"/>
              </a:rPr>
              <a:t>شكــــراً لكـــم</a:t>
            </a:r>
            <a:endParaRPr sz="3600" b="1" dirty="0">
              <a:solidFill>
                <a:schemeClr val="lt1"/>
              </a:solidFill>
              <a:latin typeface="IBM Plex Sans Arabic"/>
              <a:ea typeface="IBM Plex Sans Arabic"/>
              <a:cs typeface="IBM Plex Sans Arabic"/>
              <a:sym typeface="IBM Plex Sans Arabic"/>
            </a:endParaRPr>
          </a:p>
        </p:txBody>
      </p:sp>
      <p:pic>
        <p:nvPicPr>
          <p:cNvPr id="170" name="Google Shape;170;p25" title="هاكاثون 1.png"/>
          <p:cNvPicPr preferRelativeResize="0"/>
          <p:nvPr/>
        </p:nvPicPr>
        <p:blipFill>
          <a:blip r:embed="rId3">
            <a:alphaModFix/>
          </a:blip>
          <a:stretch>
            <a:fillRect/>
          </a:stretch>
        </p:blipFill>
        <p:spPr>
          <a:xfrm>
            <a:off x="291457" y="249475"/>
            <a:ext cx="1890672" cy="765725"/>
          </a:xfrm>
          <a:prstGeom prst="rect">
            <a:avLst/>
          </a:prstGeom>
          <a:noFill/>
          <a:ln>
            <a:noFill/>
          </a:ln>
        </p:spPr>
      </p:pic>
      <p:pic>
        <p:nvPicPr>
          <p:cNvPr id="171" name="Google Shape;171;p25"/>
          <p:cNvPicPr preferRelativeResize="0"/>
          <p:nvPr/>
        </p:nvPicPr>
        <p:blipFill>
          <a:blip r:embed="rId4">
            <a:alphaModFix/>
          </a:blip>
          <a:stretch>
            <a:fillRect/>
          </a:stretch>
        </p:blipFill>
        <p:spPr>
          <a:xfrm>
            <a:off x="7217538" y="478813"/>
            <a:ext cx="1482478" cy="536400"/>
          </a:xfrm>
          <a:prstGeom prst="rect">
            <a:avLst/>
          </a:prstGeom>
          <a:noFill/>
          <a:ln>
            <a:noFill/>
          </a:ln>
        </p:spPr>
      </p:pic>
      <p:pic>
        <p:nvPicPr>
          <p:cNvPr id="2" name="صورة 1">
            <a:extLst>
              <a:ext uri="{FF2B5EF4-FFF2-40B4-BE49-F238E27FC236}">
                <a16:creationId xmlns:a16="http://schemas.microsoft.com/office/drawing/2014/main" id="{9D0FB1A7-B3F8-F9F1-4713-F98EA3210189}"/>
              </a:ext>
            </a:extLst>
          </p:cNvPr>
          <p:cNvPicPr>
            <a:picLocks noChangeAspect="1"/>
          </p:cNvPicPr>
          <p:nvPr/>
        </p:nvPicPr>
        <p:blipFill>
          <a:blip r:embed="rId5"/>
          <a:stretch>
            <a:fillRect/>
          </a:stretch>
        </p:blipFill>
        <p:spPr>
          <a:xfrm>
            <a:off x="2799389" y="1015200"/>
            <a:ext cx="4213046" cy="256620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6501642" y="572975"/>
            <a:ext cx="2219409" cy="289488"/>
          </a:xfrm>
          <a:prstGeom prst="rect">
            <a:avLst/>
          </a:prstGeom>
        </p:spPr>
        <p:txBody>
          <a:bodyPr spcFirstLastPara="1" wrap="square" lIns="98750" tIns="98750" rIns="98750" bIns="98750" anchor="ctr" anchorCtr="0">
            <a:noAutofit/>
          </a:bodyPr>
          <a:lstStyle/>
          <a:p>
            <a:pPr marL="0" lvl="0" indent="0" algn="ctr" rtl="1">
              <a:spcBef>
                <a:spcPts val="0"/>
              </a:spcBef>
              <a:spcAft>
                <a:spcPts val="0"/>
              </a:spcAft>
              <a:buNone/>
            </a:pPr>
            <a:r>
              <a:rPr lang="ar" sz="3200" b="1">
                <a:solidFill>
                  <a:srgbClr val="CCD891"/>
                </a:solidFill>
                <a:latin typeface="IBM Plex Sans Arabic"/>
                <a:ea typeface="IBM Plex Sans Arabic"/>
                <a:cs typeface="IBM Plex Sans Arabic"/>
                <a:sym typeface="IBM Plex Sans Arabic"/>
              </a:rPr>
              <a:t>المحتويات</a:t>
            </a:r>
            <a:endParaRPr sz="3200" b="1">
              <a:solidFill>
                <a:srgbClr val="CCD891"/>
              </a:solidFill>
              <a:latin typeface="IBM Plex Sans Arabic"/>
              <a:ea typeface="IBM Plex Sans Arabic"/>
              <a:cs typeface="IBM Plex Sans Arabic"/>
              <a:sym typeface="IBM Plex Sans Arabic"/>
            </a:endParaRPr>
          </a:p>
        </p:txBody>
      </p:sp>
      <p:sp>
        <p:nvSpPr>
          <p:cNvPr id="68" name="Google Shape;68;p15"/>
          <p:cNvSpPr txBox="1"/>
          <p:nvPr/>
        </p:nvSpPr>
        <p:spPr>
          <a:xfrm>
            <a:off x="6230337" y="1756643"/>
            <a:ext cx="17391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العنوان</a:t>
            </a:r>
            <a:endParaRPr sz="1828" dirty="0">
              <a:solidFill>
                <a:schemeClr val="lt1"/>
              </a:solidFill>
              <a:latin typeface="IBM Plex Sans Arabic"/>
              <a:ea typeface="IBM Plex Sans Arabic"/>
              <a:cs typeface="IBM Plex Sans Arabic"/>
              <a:sym typeface="IBM Plex Sans Arabic"/>
            </a:endParaRPr>
          </a:p>
        </p:txBody>
      </p:sp>
      <p:sp>
        <p:nvSpPr>
          <p:cNvPr id="69" name="Google Shape;69;p15"/>
          <p:cNvSpPr/>
          <p:nvPr/>
        </p:nvSpPr>
        <p:spPr>
          <a:xfrm>
            <a:off x="8067209" y="1708370"/>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191"/>
              <a:buFont typeface="Arial"/>
              <a:buNone/>
            </a:pPr>
            <a:r>
              <a:rPr lang="ar" sz="1563" b="1" i="0" u="none" strike="noStrike" cap="none">
                <a:solidFill>
                  <a:schemeClr val="lt1"/>
                </a:solidFill>
                <a:latin typeface="IBM Plex Sans Arabic"/>
                <a:ea typeface="IBM Plex Sans Arabic"/>
                <a:cs typeface="IBM Plex Sans Arabic"/>
                <a:sym typeface="IBM Plex Sans Arabic"/>
              </a:rPr>
              <a:t>01</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70" name="Google Shape;70;p15"/>
          <p:cNvSpPr txBox="1"/>
          <p:nvPr/>
        </p:nvSpPr>
        <p:spPr>
          <a:xfrm>
            <a:off x="5872246" y="65079"/>
            <a:ext cx="17391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المحتويات</a:t>
            </a:r>
            <a:endParaRPr sz="1828" dirty="0">
              <a:solidFill>
                <a:schemeClr val="lt1"/>
              </a:solidFill>
              <a:latin typeface="IBM Plex Sans Arabic"/>
              <a:ea typeface="IBM Plex Sans Arabic"/>
              <a:cs typeface="IBM Plex Sans Arabic"/>
              <a:sym typeface="IBM Plex Sans Arabic"/>
            </a:endParaRPr>
          </a:p>
        </p:txBody>
      </p:sp>
      <p:sp>
        <p:nvSpPr>
          <p:cNvPr id="71" name="Google Shape;71;p15"/>
          <p:cNvSpPr/>
          <p:nvPr/>
        </p:nvSpPr>
        <p:spPr>
          <a:xfrm>
            <a:off x="8067209" y="2290282"/>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02</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72" name="Google Shape;72;p15"/>
          <p:cNvSpPr txBox="1"/>
          <p:nvPr/>
        </p:nvSpPr>
        <p:spPr>
          <a:xfrm>
            <a:off x="6246589" y="2885958"/>
            <a:ext cx="17391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أعضاء الفريق</a:t>
            </a:r>
            <a:endParaRPr sz="1828" dirty="0">
              <a:solidFill>
                <a:schemeClr val="lt1"/>
              </a:solidFill>
              <a:latin typeface="IBM Plex Sans Arabic"/>
              <a:ea typeface="IBM Plex Sans Arabic"/>
              <a:cs typeface="IBM Plex Sans Arabic"/>
              <a:sym typeface="IBM Plex Sans Arabic"/>
            </a:endParaRPr>
          </a:p>
        </p:txBody>
      </p:sp>
      <p:sp>
        <p:nvSpPr>
          <p:cNvPr id="73" name="Google Shape;73;p15"/>
          <p:cNvSpPr/>
          <p:nvPr/>
        </p:nvSpPr>
        <p:spPr>
          <a:xfrm>
            <a:off x="8067209" y="2885958"/>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03</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74" name="Google Shape;74;p15"/>
          <p:cNvSpPr txBox="1"/>
          <p:nvPr/>
        </p:nvSpPr>
        <p:spPr>
          <a:xfrm>
            <a:off x="6243943" y="3473950"/>
            <a:ext cx="17391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وصف الفكرة</a:t>
            </a:r>
            <a:endParaRPr sz="1828" dirty="0">
              <a:solidFill>
                <a:schemeClr val="lt1"/>
              </a:solidFill>
              <a:latin typeface="IBM Plex Sans Arabic"/>
              <a:ea typeface="IBM Plex Sans Arabic"/>
              <a:cs typeface="IBM Plex Sans Arabic"/>
              <a:sym typeface="IBM Plex Sans Arabic"/>
            </a:endParaRPr>
          </a:p>
        </p:txBody>
      </p:sp>
      <p:sp>
        <p:nvSpPr>
          <p:cNvPr id="75" name="Google Shape;75;p15"/>
          <p:cNvSpPr/>
          <p:nvPr/>
        </p:nvSpPr>
        <p:spPr>
          <a:xfrm>
            <a:off x="8067209" y="3473950"/>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04</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76" name="Google Shape;76;p15"/>
          <p:cNvSpPr txBox="1"/>
          <p:nvPr/>
        </p:nvSpPr>
        <p:spPr>
          <a:xfrm>
            <a:off x="2471234" y="1778538"/>
            <a:ext cx="23913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الأثر والفائدة </a:t>
            </a:r>
            <a:endParaRPr sz="1828" dirty="0">
              <a:solidFill>
                <a:schemeClr val="lt1"/>
              </a:solidFill>
              <a:latin typeface="IBM Plex Sans Arabic"/>
              <a:ea typeface="IBM Plex Sans Arabic"/>
              <a:cs typeface="IBM Plex Sans Arabic"/>
              <a:sym typeface="IBM Plex Sans Arabic"/>
            </a:endParaRPr>
          </a:p>
        </p:txBody>
      </p:sp>
      <p:sp>
        <p:nvSpPr>
          <p:cNvPr id="77" name="Google Shape;77;p15"/>
          <p:cNvSpPr/>
          <p:nvPr/>
        </p:nvSpPr>
        <p:spPr>
          <a:xfrm>
            <a:off x="4862534" y="1708370"/>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05</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78" name="Google Shape;78;p15"/>
          <p:cNvSpPr txBox="1"/>
          <p:nvPr/>
        </p:nvSpPr>
        <p:spPr>
          <a:xfrm>
            <a:off x="2084095" y="2511566"/>
            <a:ext cx="2778439" cy="236455"/>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الأثر الاجتماعي والاقتصادي </a:t>
            </a:r>
            <a:endParaRPr sz="1828" dirty="0">
              <a:solidFill>
                <a:schemeClr val="lt1"/>
              </a:solidFill>
              <a:latin typeface="IBM Plex Sans Arabic"/>
              <a:ea typeface="IBM Plex Sans Arabic"/>
              <a:cs typeface="IBM Plex Sans Arabic"/>
              <a:sym typeface="IBM Plex Sans Arabic"/>
            </a:endParaRPr>
          </a:p>
        </p:txBody>
      </p:sp>
      <p:sp>
        <p:nvSpPr>
          <p:cNvPr id="79" name="Google Shape;79;p15"/>
          <p:cNvSpPr/>
          <p:nvPr/>
        </p:nvSpPr>
        <p:spPr>
          <a:xfrm>
            <a:off x="4862534" y="2290282"/>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06</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80" name="Google Shape;80;p15"/>
          <p:cNvSpPr txBox="1"/>
          <p:nvPr/>
        </p:nvSpPr>
        <p:spPr>
          <a:xfrm>
            <a:off x="2387433" y="2885958"/>
            <a:ext cx="23913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التقنيات والمستخدمة </a:t>
            </a:r>
            <a:endParaRPr sz="1828" dirty="0">
              <a:solidFill>
                <a:schemeClr val="lt1"/>
              </a:solidFill>
              <a:latin typeface="IBM Plex Sans Arabic"/>
              <a:ea typeface="IBM Plex Sans Arabic"/>
              <a:cs typeface="IBM Plex Sans Arabic"/>
              <a:sym typeface="IBM Plex Sans Arabic"/>
            </a:endParaRPr>
          </a:p>
        </p:txBody>
      </p:sp>
      <p:sp>
        <p:nvSpPr>
          <p:cNvPr id="81" name="Google Shape;81;p15"/>
          <p:cNvSpPr/>
          <p:nvPr/>
        </p:nvSpPr>
        <p:spPr>
          <a:xfrm>
            <a:off x="4862534" y="2885958"/>
            <a:ext cx="422400" cy="427800"/>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a:solidFill>
                  <a:schemeClr val="lt1"/>
                </a:solidFill>
                <a:latin typeface="IBM Plex Sans Arabic"/>
                <a:ea typeface="IBM Plex Sans Arabic"/>
                <a:cs typeface="IBM Plex Sans Arabic"/>
                <a:sym typeface="IBM Plex Sans Arabic"/>
              </a:rPr>
              <a:t>07</a:t>
            </a:r>
            <a:endParaRPr sz="1563" b="1" i="0" u="none" strike="noStrike" cap="none">
              <a:solidFill>
                <a:schemeClr val="lt1"/>
              </a:solidFill>
              <a:latin typeface="IBM Plex Sans Arabic"/>
              <a:ea typeface="IBM Plex Sans Arabic"/>
              <a:cs typeface="IBM Plex Sans Arabic"/>
              <a:sym typeface="IBM Plex Sans Arabic"/>
            </a:endParaRPr>
          </a:p>
        </p:txBody>
      </p:sp>
      <p:sp>
        <p:nvSpPr>
          <p:cNvPr id="3" name="Google Shape;81;p15">
            <a:extLst>
              <a:ext uri="{FF2B5EF4-FFF2-40B4-BE49-F238E27FC236}">
                <a16:creationId xmlns:a16="http://schemas.microsoft.com/office/drawing/2014/main" id="{8FC29018-6040-102A-8D00-54219F9FF188}"/>
              </a:ext>
            </a:extLst>
          </p:cNvPr>
          <p:cNvSpPr/>
          <p:nvPr/>
        </p:nvSpPr>
        <p:spPr>
          <a:xfrm>
            <a:off x="4863295" y="3430041"/>
            <a:ext cx="422401" cy="443276"/>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en-GB" sz="1563" b="1" i="0" u="none" strike="noStrike" cap="none" dirty="0">
                <a:solidFill>
                  <a:schemeClr val="lt1"/>
                </a:solidFill>
                <a:latin typeface="IBM Plex Sans Arabic"/>
                <a:ea typeface="IBM Plex Sans Arabic"/>
                <a:cs typeface="IBM Plex Sans Arabic"/>
                <a:sym typeface="IBM Plex Sans Arabic"/>
              </a:rPr>
              <a:t>8</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5" name="Google Shape;80;p15">
            <a:extLst>
              <a:ext uri="{FF2B5EF4-FFF2-40B4-BE49-F238E27FC236}">
                <a16:creationId xmlns:a16="http://schemas.microsoft.com/office/drawing/2014/main" id="{85D1795A-6F17-8B5A-D8FB-5C474DE49C39}"/>
              </a:ext>
            </a:extLst>
          </p:cNvPr>
          <p:cNvSpPr txBox="1"/>
          <p:nvPr/>
        </p:nvSpPr>
        <p:spPr>
          <a:xfrm>
            <a:off x="2471234" y="3747291"/>
            <a:ext cx="2391300" cy="126026"/>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 sz="1828" dirty="0">
                <a:solidFill>
                  <a:schemeClr val="lt1"/>
                </a:solidFill>
                <a:latin typeface="IBM Plex Sans Arabic"/>
                <a:ea typeface="IBM Plex Sans Arabic"/>
                <a:cs typeface="IBM Plex Sans Arabic"/>
                <a:sym typeface="IBM Plex Sans Arabic"/>
              </a:rPr>
              <a:t>ال</a:t>
            </a:r>
            <a:r>
              <a:rPr lang="ar-SA" sz="1828" dirty="0">
                <a:solidFill>
                  <a:schemeClr val="lt1"/>
                </a:solidFill>
                <a:latin typeface="IBM Plex Sans Arabic"/>
                <a:ea typeface="IBM Plex Sans Arabic"/>
                <a:cs typeface="IBM Plex Sans Arabic"/>
                <a:sym typeface="IBM Plex Sans Arabic"/>
              </a:rPr>
              <a:t>بيانات المستخدمة </a:t>
            </a:r>
            <a:endParaRPr sz="1828" dirty="0">
              <a:solidFill>
                <a:schemeClr val="lt1"/>
              </a:solidFill>
              <a:latin typeface="IBM Plex Sans Arabic"/>
              <a:ea typeface="IBM Plex Sans Arabic"/>
              <a:cs typeface="IBM Plex Sans Arabic"/>
              <a:sym typeface="IBM Plex Sans Arabic"/>
            </a:endParaRPr>
          </a:p>
        </p:txBody>
      </p:sp>
      <p:sp>
        <p:nvSpPr>
          <p:cNvPr id="7" name="Google Shape;81;p15">
            <a:extLst>
              <a:ext uri="{FF2B5EF4-FFF2-40B4-BE49-F238E27FC236}">
                <a16:creationId xmlns:a16="http://schemas.microsoft.com/office/drawing/2014/main" id="{64F850F7-C5FF-4696-5868-CD3DEDC53259}"/>
              </a:ext>
            </a:extLst>
          </p:cNvPr>
          <p:cNvSpPr/>
          <p:nvPr/>
        </p:nvSpPr>
        <p:spPr>
          <a:xfrm>
            <a:off x="1673240" y="1736010"/>
            <a:ext cx="422401" cy="443276"/>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ar" sz="1563" b="1" i="0" u="none" strike="noStrike" cap="none" dirty="0">
                <a:solidFill>
                  <a:schemeClr val="lt1"/>
                </a:solidFill>
                <a:latin typeface="IBM Plex Sans Arabic"/>
                <a:ea typeface="IBM Plex Sans Arabic"/>
                <a:cs typeface="IBM Plex Sans Arabic"/>
                <a:sym typeface="IBM Plex Sans Arabic"/>
              </a:rPr>
              <a:t>0</a:t>
            </a:r>
            <a:r>
              <a:rPr lang="en-GB" sz="1563" b="1" dirty="0">
                <a:solidFill>
                  <a:schemeClr val="lt1"/>
                </a:solidFill>
                <a:latin typeface="IBM Plex Sans Arabic"/>
                <a:ea typeface="IBM Plex Sans Arabic"/>
                <a:cs typeface="IBM Plex Sans Arabic"/>
                <a:sym typeface="IBM Plex Sans Arabic"/>
              </a:rPr>
              <a:t>9</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9" name="Google Shape;81;p15">
            <a:extLst>
              <a:ext uri="{FF2B5EF4-FFF2-40B4-BE49-F238E27FC236}">
                <a16:creationId xmlns:a16="http://schemas.microsoft.com/office/drawing/2014/main" id="{4BA8C8B8-C385-9F60-CA73-D3CB7BAF0C0F}"/>
              </a:ext>
            </a:extLst>
          </p:cNvPr>
          <p:cNvSpPr/>
          <p:nvPr/>
        </p:nvSpPr>
        <p:spPr>
          <a:xfrm>
            <a:off x="1657858" y="2350112"/>
            <a:ext cx="422401" cy="443276"/>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GB" sz="1563" b="1" dirty="0">
                <a:solidFill>
                  <a:schemeClr val="lt1"/>
                </a:solidFill>
                <a:latin typeface="IBM Plex Sans Arabic"/>
                <a:ea typeface="IBM Plex Sans Arabic"/>
                <a:cs typeface="IBM Plex Sans Arabic"/>
                <a:sym typeface="IBM Plex Sans Arabic"/>
              </a:rPr>
              <a:t>10</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1" name="Google Shape;81;p15">
            <a:extLst>
              <a:ext uri="{FF2B5EF4-FFF2-40B4-BE49-F238E27FC236}">
                <a16:creationId xmlns:a16="http://schemas.microsoft.com/office/drawing/2014/main" id="{8BB0CB05-76A4-E735-5455-8A90651A8B42}"/>
              </a:ext>
            </a:extLst>
          </p:cNvPr>
          <p:cNvSpPr/>
          <p:nvPr/>
        </p:nvSpPr>
        <p:spPr>
          <a:xfrm>
            <a:off x="1657858" y="3030674"/>
            <a:ext cx="422401" cy="443276"/>
          </a:xfrm>
          <a:prstGeom prst="roundRect">
            <a:avLst>
              <a:gd name="adj" fmla="val 18808"/>
            </a:avLst>
          </a:prstGeom>
          <a:solidFill>
            <a:srgbClr val="717A43"/>
          </a:solidFill>
          <a:ln>
            <a:noFill/>
          </a:ln>
        </p:spPr>
        <p:txBody>
          <a:bodyPr spcFirstLastPara="1" wrap="square" lIns="0" tIns="109950" rIns="0" bIns="109950" anchor="ctr" anchorCtr="0">
            <a:noAutofit/>
          </a:bodyPr>
          <a:lstStyle/>
          <a:p>
            <a:pPr marL="0" marR="0" lvl="0" indent="0" algn="ctr" rtl="0">
              <a:lnSpc>
                <a:spcPct val="100000"/>
              </a:lnSpc>
              <a:spcBef>
                <a:spcPts val="0"/>
              </a:spcBef>
              <a:spcAft>
                <a:spcPts val="0"/>
              </a:spcAft>
              <a:buClr>
                <a:srgbClr val="000000"/>
              </a:buClr>
              <a:buSzPts val="1924"/>
              <a:buFont typeface="Arial"/>
              <a:buNone/>
            </a:pPr>
            <a:r>
              <a:rPr lang="en-GB" sz="1563" b="1" dirty="0">
                <a:solidFill>
                  <a:schemeClr val="lt1"/>
                </a:solidFill>
                <a:latin typeface="IBM Plex Sans Arabic"/>
                <a:ea typeface="IBM Plex Sans Arabic"/>
                <a:cs typeface="IBM Plex Sans Arabic"/>
                <a:sym typeface="IBM Plex Sans Arabic"/>
              </a:rPr>
              <a:t>11</a:t>
            </a:r>
            <a:endParaRPr sz="1563" b="1" i="0" u="none" strike="noStrike" cap="none" dirty="0">
              <a:solidFill>
                <a:schemeClr val="lt1"/>
              </a:solidFill>
              <a:latin typeface="IBM Plex Sans Arabic"/>
              <a:ea typeface="IBM Plex Sans Arabic"/>
              <a:cs typeface="IBM Plex Sans Arabic"/>
              <a:sym typeface="IBM Plex Sans Arabic"/>
            </a:endParaRPr>
          </a:p>
        </p:txBody>
      </p:sp>
      <p:sp>
        <p:nvSpPr>
          <p:cNvPr id="15" name="Google Shape;76;p15">
            <a:extLst>
              <a:ext uri="{FF2B5EF4-FFF2-40B4-BE49-F238E27FC236}">
                <a16:creationId xmlns:a16="http://schemas.microsoft.com/office/drawing/2014/main" id="{609F8E0A-544D-5623-7085-2AD5FA12984C}"/>
              </a:ext>
            </a:extLst>
          </p:cNvPr>
          <p:cNvSpPr txBox="1"/>
          <p:nvPr/>
        </p:nvSpPr>
        <p:spPr>
          <a:xfrm>
            <a:off x="-765220" y="1778538"/>
            <a:ext cx="23913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الاختبار / التحقيق</a:t>
            </a:r>
            <a:endParaRPr sz="1828" dirty="0">
              <a:solidFill>
                <a:schemeClr val="lt1"/>
              </a:solidFill>
              <a:latin typeface="IBM Plex Sans Arabic"/>
              <a:ea typeface="IBM Plex Sans Arabic"/>
              <a:cs typeface="IBM Plex Sans Arabic"/>
              <a:sym typeface="IBM Plex Sans Arabic"/>
            </a:endParaRPr>
          </a:p>
        </p:txBody>
      </p:sp>
      <p:sp>
        <p:nvSpPr>
          <p:cNvPr id="17" name="Google Shape;76;p15">
            <a:extLst>
              <a:ext uri="{FF2B5EF4-FFF2-40B4-BE49-F238E27FC236}">
                <a16:creationId xmlns:a16="http://schemas.microsoft.com/office/drawing/2014/main" id="{6BA6FA0D-B28B-A696-CEB2-D511E7F05B79}"/>
              </a:ext>
            </a:extLst>
          </p:cNvPr>
          <p:cNvSpPr txBox="1"/>
          <p:nvPr/>
        </p:nvSpPr>
        <p:spPr>
          <a:xfrm>
            <a:off x="-755180" y="2457445"/>
            <a:ext cx="2391300" cy="42780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اللقطات </a:t>
            </a:r>
            <a:endParaRPr sz="1828" dirty="0">
              <a:solidFill>
                <a:schemeClr val="lt1"/>
              </a:solidFill>
              <a:latin typeface="IBM Plex Sans Arabic"/>
              <a:ea typeface="IBM Plex Sans Arabic"/>
              <a:cs typeface="IBM Plex Sans Arabic"/>
              <a:sym typeface="IBM Plex Sans Arabic"/>
            </a:endParaRPr>
          </a:p>
        </p:txBody>
      </p:sp>
      <p:sp>
        <p:nvSpPr>
          <p:cNvPr id="19" name="Google Shape;76;p15">
            <a:extLst>
              <a:ext uri="{FF2B5EF4-FFF2-40B4-BE49-F238E27FC236}">
                <a16:creationId xmlns:a16="http://schemas.microsoft.com/office/drawing/2014/main" id="{6201A73D-77A3-464D-DECA-3B05A4F7E763}"/>
              </a:ext>
            </a:extLst>
          </p:cNvPr>
          <p:cNvSpPr txBox="1"/>
          <p:nvPr/>
        </p:nvSpPr>
        <p:spPr>
          <a:xfrm>
            <a:off x="-971620" y="3472825"/>
            <a:ext cx="2644860" cy="148084"/>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التحديات والخطط المستقبلية </a:t>
            </a:r>
            <a:endParaRPr sz="1828" dirty="0">
              <a:solidFill>
                <a:schemeClr val="lt1"/>
              </a:solidFill>
              <a:latin typeface="IBM Plex Sans Arabic"/>
              <a:ea typeface="IBM Plex Sans Arabic"/>
              <a:cs typeface="IBM Plex Sans Arabic"/>
              <a:sym typeface="IBM Plex Sans Arabic"/>
            </a:endParaRPr>
          </a:p>
        </p:txBody>
      </p:sp>
      <p:sp>
        <p:nvSpPr>
          <p:cNvPr id="23" name="Google Shape;76;p15">
            <a:extLst>
              <a:ext uri="{FF2B5EF4-FFF2-40B4-BE49-F238E27FC236}">
                <a16:creationId xmlns:a16="http://schemas.microsoft.com/office/drawing/2014/main" id="{1446893B-4F7E-1CAC-EB74-D22B00BD94DA}"/>
              </a:ext>
            </a:extLst>
          </p:cNvPr>
          <p:cNvSpPr txBox="1"/>
          <p:nvPr/>
        </p:nvSpPr>
        <p:spPr>
          <a:xfrm>
            <a:off x="5630477" y="2151970"/>
            <a:ext cx="2391300" cy="592650"/>
          </a:xfrm>
          <a:prstGeom prst="rect">
            <a:avLst/>
          </a:prstGeom>
          <a:noFill/>
          <a:ln>
            <a:noFill/>
          </a:ln>
        </p:spPr>
        <p:txBody>
          <a:bodyPr spcFirstLastPara="1" wrap="square" lIns="109950" tIns="109950" rIns="109950" bIns="109950" anchor="b" anchorCtr="0">
            <a:noAutofit/>
          </a:bodyPr>
          <a:lstStyle/>
          <a:p>
            <a:pPr marL="0" lvl="0" indent="0" algn="r" rtl="1">
              <a:spcBef>
                <a:spcPts val="0"/>
              </a:spcBef>
              <a:spcAft>
                <a:spcPts val="0"/>
              </a:spcAft>
              <a:buNone/>
            </a:pPr>
            <a:r>
              <a:rPr lang="ar-SA" sz="1828" dirty="0">
                <a:solidFill>
                  <a:schemeClr val="lt1"/>
                </a:solidFill>
                <a:latin typeface="IBM Plex Sans Arabic"/>
                <a:ea typeface="IBM Plex Sans Arabic"/>
                <a:cs typeface="IBM Plex Sans Arabic"/>
                <a:sym typeface="IBM Plex Sans Arabic"/>
              </a:rPr>
              <a:t>المحتويات</a:t>
            </a:r>
            <a:endParaRPr sz="1828" dirty="0">
              <a:solidFill>
                <a:schemeClr val="lt1"/>
              </a:solidFill>
              <a:latin typeface="IBM Plex Sans Arabic"/>
              <a:ea typeface="IBM Plex Sans Arabic"/>
              <a:cs typeface="IBM Plex Sans Arabic"/>
              <a:sym typeface="IBM Plex Sans Arab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p:nvPr/>
        </p:nvSpPr>
        <p:spPr>
          <a:xfrm>
            <a:off x="930071" y="1292042"/>
            <a:ext cx="7283700" cy="568200"/>
          </a:xfrm>
          <a:prstGeom prst="rect">
            <a:avLst/>
          </a:prstGeom>
          <a:noFill/>
          <a:ln>
            <a:noFill/>
          </a:ln>
        </p:spPr>
        <p:txBody>
          <a:bodyPr spcFirstLastPara="1" wrap="square" lIns="104975" tIns="104975" rIns="104975" bIns="104975" anchor="t" anchorCtr="0">
            <a:noAutofit/>
          </a:bodyPr>
          <a:lstStyle/>
          <a:p>
            <a:pPr marL="0" lvl="0" indent="0" algn="ctr" rtl="1">
              <a:spcBef>
                <a:spcPts val="0"/>
              </a:spcBef>
              <a:spcAft>
                <a:spcPts val="0"/>
              </a:spcAft>
              <a:buNone/>
            </a:pPr>
            <a:r>
              <a:rPr lang="ar" sz="3214" b="1">
                <a:solidFill>
                  <a:srgbClr val="CCD891"/>
                </a:solidFill>
                <a:latin typeface="IBM Plex Sans Arabic"/>
                <a:ea typeface="IBM Plex Sans Arabic"/>
                <a:cs typeface="IBM Plex Sans Arabic"/>
                <a:sym typeface="IBM Plex Sans Arabic"/>
              </a:rPr>
              <a:t>أعضاء الفريق</a:t>
            </a:r>
            <a:endParaRPr sz="3214">
              <a:solidFill>
                <a:srgbClr val="CCD891"/>
              </a:solidFill>
              <a:latin typeface="IBM Plex Sans Arabic"/>
              <a:ea typeface="IBM Plex Sans Arabic"/>
              <a:cs typeface="IBM Plex Sans Arabic"/>
              <a:sym typeface="IBM Plex Sans Arabic"/>
            </a:endParaRPr>
          </a:p>
        </p:txBody>
      </p:sp>
      <p:sp>
        <p:nvSpPr>
          <p:cNvPr id="87" name="Google Shape;87;p16"/>
          <p:cNvSpPr txBox="1"/>
          <p:nvPr/>
        </p:nvSpPr>
        <p:spPr>
          <a:xfrm>
            <a:off x="6191750" y="3366611"/>
            <a:ext cx="2022021" cy="568200"/>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يوسف هاشم المحامض</a:t>
            </a:r>
            <a:endParaRPr sz="1607" dirty="0">
              <a:solidFill>
                <a:srgbClr val="FFFFFF"/>
              </a:solidFill>
              <a:latin typeface="IBM Plex Sans Arabic"/>
              <a:ea typeface="IBM Plex Sans Arabic"/>
              <a:cs typeface="IBM Plex Sans Arabic"/>
              <a:sym typeface="IBM Plex Sans Arabic"/>
            </a:endParaRPr>
          </a:p>
        </p:txBody>
      </p:sp>
      <p:sp>
        <p:nvSpPr>
          <p:cNvPr id="88" name="Google Shape;88;p16"/>
          <p:cNvSpPr txBox="1"/>
          <p:nvPr/>
        </p:nvSpPr>
        <p:spPr>
          <a:xfrm>
            <a:off x="4082314" y="3284963"/>
            <a:ext cx="1549500" cy="566495"/>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خضراء الحاجبي </a:t>
            </a:r>
            <a:endParaRPr sz="1607" dirty="0">
              <a:solidFill>
                <a:srgbClr val="FFFFFF"/>
              </a:solidFill>
              <a:latin typeface="IBM Plex Sans Arabic"/>
              <a:ea typeface="IBM Plex Sans Arabic"/>
              <a:cs typeface="IBM Plex Sans Arabic"/>
              <a:sym typeface="IBM Plex Sans Arabic"/>
            </a:endParaRPr>
          </a:p>
        </p:txBody>
      </p:sp>
      <p:sp>
        <p:nvSpPr>
          <p:cNvPr id="89" name="Google Shape;89;p16"/>
          <p:cNvSpPr txBox="1"/>
          <p:nvPr/>
        </p:nvSpPr>
        <p:spPr>
          <a:xfrm>
            <a:off x="1830838" y="3339911"/>
            <a:ext cx="1956741" cy="794087"/>
          </a:xfrm>
          <a:prstGeom prst="rect">
            <a:avLst/>
          </a:prstGeom>
          <a:noFill/>
          <a:ln>
            <a:noFill/>
          </a:ln>
        </p:spPr>
        <p:txBody>
          <a:bodyPr spcFirstLastPara="1" wrap="square" lIns="104975" tIns="104975" rIns="104975" bIns="104975" anchor="t" anchorCtr="0">
            <a:noAutofit/>
          </a:bodyPr>
          <a:lstStyle/>
          <a:p>
            <a:pPr marL="0" lvl="0" indent="0" algn="ctr" rtl="1">
              <a:lnSpc>
                <a:spcPct val="200000"/>
              </a:lnSpc>
              <a:spcBef>
                <a:spcPts val="0"/>
              </a:spcBef>
              <a:spcAft>
                <a:spcPts val="1837"/>
              </a:spcAft>
              <a:buNone/>
            </a:pPr>
            <a:r>
              <a:rPr lang="ar-SA" sz="1607" dirty="0">
                <a:solidFill>
                  <a:srgbClr val="FFFFFF"/>
                </a:solidFill>
                <a:latin typeface="IBM Plex Sans Arabic"/>
                <a:ea typeface="IBM Plex Sans Arabic"/>
                <a:cs typeface="IBM Plex Sans Arabic"/>
                <a:sym typeface="IBM Plex Sans Arabic"/>
              </a:rPr>
              <a:t>شمس معيض الحاجبي </a:t>
            </a:r>
            <a:endParaRPr sz="1607" dirty="0">
              <a:solidFill>
                <a:srgbClr val="FFFFFF"/>
              </a:solidFill>
              <a:latin typeface="IBM Plex Sans Arabic"/>
              <a:ea typeface="IBM Plex Sans Arabic"/>
              <a:cs typeface="IBM Plex Sans Arabic"/>
              <a:sym typeface="IBM Plex Sans Arabic"/>
            </a:endParaRPr>
          </a:p>
        </p:txBody>
      </p:sp>
      <p:sp>
        <p:nvSpPr>
          <p:cNvPr id="91" name="Google Shape;91;p16"/>
          <p:cNvSpPr/>
          <p:nvPr/>
        </p:nvSpPr>
        <p:spPr>
          <a:xfrm>
            <a:off x="6914310" y="2571750"/>
            <a:ext cx="576900" cy="568200"/>
          </a:xfrm>
          <a:prstGeom prst="ellipse">
            <a:avLst/>
          </a:prstGeom>
          <a:no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sp>
        <p:nvSpPr>
          <p:cNvPr id="92" name="Google Shape;92;p16"/>
          <p:cNvSpPr/>
          <p:nvPr/>
        </p:nvSpPr>
        <p:spPr>
          <a:xfrm>
            <a:off x="4687604" y="2571750"/>
            <a:ext cx="576900" cy="568200"/>
          </a:xfrm>
          <a:prstGeom prst="ellipse">
            <a:avLst/>
          </a:prstGeom>
          <a:no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sp>
        <p:nvSpPr>
          <p:cNvPr id="93" name="Google Shape;93;p16"/>
          <p:cNvSpPr/>
          <p:nvPr/>
        </p:nvSpPr>
        <p:spPr>
          <a:xfrm>
            <a:off x="2639749" y="2571750"/>
            <a:ext cx="576900" cy="568200"/>
          </a:xfrm>
          <a:prstGeom prst="ellipse">
            <a:avLst/>
          </a:prstGeom>
          <a:noFill/>
          <a:ln w="8925" cap="flat" cmpd="sng">
            <a:solidFill>
              <a:srgbClr val="717A43"/>
            </a:solidFill>
            <a:prstDash val="solid"/>
            <a:round/>
            <a:headEnd type="none" w="sm" len="sm"/>
            <a:tailEnd type="none" w="sm" len="sm"/>
          </a:ln>
        </p:spPr>
        <p:txBody>
          <a:bodyPr spcFirstLastPara="1" wrap="square" lIns="85800" tIns="85800" rIns="85800" bIns="85800" anchor="ctr" anchorCtr="0">
            <a:noAutofit/>
          </a:bodyPr>
          <a:lstStyle/>
          <a:p>
            <a:pPr marL="0" lvl="0" indent="0" algn="ctr" rtl="0">
              <a:spcBef>
                <a:spcPts val="0"/>
              </a:spcBef>
              <a:spcAft>
                <a:spcPts val="0"/>
              </a:spcAft>
              <a:buNone/>
            </a:pPr>
            <a:endParaRPr sz="1313"/>
          </a:p>
        </p:txBody>
      </p:sp>
      <p:pic>
        <p:nvPicPr>
          <p:cNvPr id="95" name="Google Shape;95;p16" title="np_user_4676560_53B28C.png"/>
          <p:cNvPicPr preferRelativeResize="0"/>
          <p:nvPr/>
        </p:nvPicPr>
        <p:blipFill>
          <a:blip r:embed="rId3">
            <a:alphaModFix/>
          </a:blip>
          <a:stretch>
            <a:fillRect/>
          </a:stretch>
        </p:blipFill>
        <p:spPr>
          <a:xfrm>
            <a:off x="7083770" y="2737470"/>
            <a:ext cx="237979" cy="236760"/>
          </a:xfrm>
          <a:prstGeom prst="rect">
            <a:avLst/>
          </a:prstGeom>
          <a:noFill/>
          <a:ln>
            <a:noFill/>
          </a:ln>
        </p:spPr>
      </p:pic>
      <p:pic>
        <p:nvPicPr>
          <p:cNvPr id="96" name="Google Shape;96;p16" title="np_user_4676560_53B28C.png"/>
          <p:cNvPicPr preferRelativeResize="0"/>
          <p:nvPr/>
        </p:nvPicPr>
        <p:blipFill>
          <a:blip r:embed="rId3">
            <a:alphaModFix/>
          </a:blip>
          <a:stretch>
            <a:fillRect/>
          </a:stretch>
        </p:blipFill>
        <p:spPr>
          <a:xfrm>
            <a:off x="4857064" y="2737470"/>
            <a:ext cx="237979" cy="236760"/>
          </a:xfrm>
          <a:prstGeom prst="rect">
            <a:avLst/>
          </a:prstGeom>
          <a:noFill/>
          <a:ln>
            <a:noFill/>
          </a:ln>
        </p:spPr>
      </p:pic>
      <p:pic>
        <p:nvPicPr>
          <p:cNvPr id="97" name="Google Shape;97;p16" title="np_user_4676560_53B28C.png"/>
          <p:cNvPicPr preferRelativeResize="0"/>
          <p:nvPr/>
        </p:nvPicPr>
        <p:blipFill>
          <a:blip r:embed="rId3">
            <a:alphaModFix/>
          </a:blip>
          <a:stretch>
            <a:fillRect/>
          </a:stretch>
        </p:blipFill>
        <p:spPr>
          <a:xfrm>
            <a:off x="2809209" y="2737470"/>
            <a:ext cx="237979" cy="2367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7"/>
          <p:cNvSpPr txBox="1"/>
          <p:nvPr/>
        </p:nvSpPr>
        <p:spPr>
          <a:xfrm>
            <a:off x="4468542" y="831323"/>
            <a:ext cx="4477500" cy="1312500"/>
          </a:xfrm>
          <a:prstGeom prst="rect">
            <a:avLst/>
          </a:prstGeom>
          <a:noFill/>
          <a:ln>
            <a:noFill/>
          </a:ln>
        </p:spPr>
        <p:txBody>
          <a:bodyPr spcFirstLastPara="1" wrap="square" lIns="91700" tIns="91700" rIns="91700" bIns="91700" anchor="t" anchorCtr="0">
            <a:noAutofit/>
          </a:bodyPr>
          <a:lstStyle/>
          <a:p>
            <a:pPr algn="r" rtl="1"/>
            <a:r>
              <a:rPr lang="ar-SA" sz="1200" b="1" dirty="0">
                <a:solidFill>
                  <a:schemeClr val="bg1">
                    <a:lumMod val="90000"/>
                  </a:schemeClr>
                </a:solidFill>
              </a:rPr>
              <a:t>تقوم فكرة أصل وأمان على تطوير منصة رقمية موحدة تعمل على معالجة التعقيدات التي يواجهها المستخدم </a:t>
            </a:r>
            <a:r>
              <a:rPr lang="ar-SA" sz="1200" b="1">
                <a:solidFill>
                  <a:schemeClr val="bg1">
                    <a:lumMod val="90000"/>
                  </a:schemeClr>
                </a:solidFill>
              </a:rPr>
              <a:t>أثناء العمل على </a:t>
            </a:r>
            <a:r>
              <a:rPr lang="ar-SA" sz="1200" b="1" dirty="0">
                <a:solidFill>
                  <a:schemeClr val="bg1">
                    <a:lumMod val="90000"/>
                  </a:schemeClr>
                </a:solidFill>
              </a:rPr>
              <a:t>معاملاته الحكومية، وذلك عبر تحويل الإجراءات المتفرقة إلى مسار إلكتروني واحد يعتمد على الذكاء الاصطناعي وتحليل المستندات.</a:t>
            </a:r>
          </a:p>
          <a:p>
            <a:pPr algn="r" rtl="1"/>
            <a:r>
              <a:rPr lang="ar-SA" sz="1200" b="1" dirty="0">
                <a:solidFill>
                  <a:schemeClr val="bg1">
                    <a:lumMod val="90000"/>
                  </a:schemeClr>
                </a:solidFill>
              </a:rPr>
              <a:t>تتيح المنصة رفع الوثائق بسهولة، وتقوم بفهمها واستخلاص البيانات منها تلقائيًا، ثم تمرير الطلب للجهات المختصة بطريقة سلسة ومنظمة دون الحاجة لإعادة إدخال البيانات أو متابعة أكثر من جهة بشكل يدوي.</a:t>
            </a:r>
          </a:p>
          <a:p>
            <a:pPr algn="r"/>
            <a:br>
              <a:rPr lang="ar-SA" sz="1200" b="1" dirty="0">
                <a:solidFill>
                  <a:schemeClr val="bg1">
                    <a:lumMod val="90000"/>
                  </a:schemeClr>
                </a:solidFill>
              </a:rPr>
            </a:br>
            <a:endParaRPr lang="ar-SA" sz="1200" b="1" dirty="0">
              <a:solidFill>
                <a:schemeClr val="bg1">
                  <a:lumMod val="90000"/>
                </a:schemeClr>
              </a:solidFill>
            </a:endParaRPr>
          </a:p>
          <a:p>
            <a:pPr algn="r" rtl="1"/>
            <a:r>
              <a:rPr lang="ar-SA" sz="1200" b="1" dirty="0">
                <a:solidFill>
                  <a:schemeClr val="bg1">
                    <a:lumMod val="90000"/>
                  </a:schemeClr>
                </a:solidFill>
              </a:rPr>
              <a:t>تركز الفكرة على تحقيق نتائج ملموسة، أهمها:</a:t>
            </a:r>
          </a:p>
          <a:p>
            <a:pPr algn="r" rtl="1"/>
            <a:r>
              <a:rPr lang="ar-SA" sz="1200" b="1" dirty="0">
                <a:solidFill>
                  <a:schemeClr val="bg1">
                    <a:lumMod val="90000"/>
                  </a:schemeClr>
                </a:solidFill>
              </a:rPr>
              <a:t>تسريع إنهاء المعاملات وتقليل مدة الانتظار.</a:t>
            </a:r>
          </a:p>
          <a:p>
            <a:pPr algn="r" rtl="1"/>
            <a:r>
              <a:rPr lang="ar-SA" sz="1200" b="1" dirty="0">
                <a:solidFill>
                  <a:schemeClr val="bg1">
                    <a:lumMod val="90000"/>
                  </a:schemeClr>
                </a:solidFill>
              </a:rPr>
              <a:t>تقليل الأخطاء الناتجة عن إدخال البيانات يدويًا.</a:t>
            </a:r>
          </a:p>
          <a:p>
            <a:pPr algn="r" rtl="1"/>
            <a:r>
              <a:rPr lang="ar-SA" sz="1200" b="1" dirty="0">
                <a:solidFill>
                  <a:schemeClr val="bg1">
                    <a:lumMod val="90000"/>
                  </a:schemeClr>
                </a:solidFill>
              </a:rPr>
              <a:t>توفير تجربة موحدة داخل أبشر بدلًا من الإجراءات المتعددة.</a:t>
            </a:r>
          </a:p>
          <a:p>
            <a:pPr algn="r" rtl="1"/>
            <a:r>
              <a:rPr lang="ar-SA" sz="1200" b="1" dirty="0">
                <a:solidFill>
                  <a:schemeClr val="bg1">
                    <a:lumMod val="90000"/>
                  </a:schemeClr>
                </a:solidFill>
              </a:rPr>
              <a:t>رفع مستوى الأمان وسرية المعلومات أثناء انتقالها بين الجهات.</a:t>
            </a:r>
          </a:p>
          <a:p>
            <a:pPr algn="r" rtl="1"/>
            <a:r>
              <a:rPr lang="ar-SA" sz="1200" b="1" dirty="0">
                <a:solidFill>
                  <a:schemeClr val="bg1">
                    <a:lumMod val="90000"/>
                  </a:schemeClr>
                </a:solidFill>
              </a:rPr>
              <a:t>تحسين رحلة المستخدم وجعل الإجراءات أسهل وأكثر وضوحًا.</a:t>
            </a:r>
          </a:p>
          <a:p>
            <a:pPr algn="r"/>
            <a:br>
              <a:rPr lang="ar-SA" sz="1200" b="1" dirty="0">
                <a:solidFill>
                  <a:schemeClr val="bg1">
                    <a:lumMod val="90000"/>
                  </a:schemeClr>
                </a:solidFill>
              </a:rPr>
            </a:br>
            <a:endParaRPr lang="ar-SA" sz="1200" b="1" dirty="0">
              <a:solidFill>
                <a:schemeClr val="bg1">
                  <a:lumMod val="90000"/>
                </a:schemeClr>
              </a:solidFill>
            </a:endParaRPr>
          </a:p>
          <a:p>
            <a:pPr algn="r" rtl="1"/>
            <a:r>
              <a:rPr lang="ar-SA" sz="1200" b="1" dirty="0">
                <a:solidFill>
                  <a:schemeClr val="bg1">
                    <a:lumMod val="90000"/>
                  </a:schemeClr>
                </a:solidFill>
              </a:rPr>
              <a:t>بهذا تقدم المنصة حلًا مبتكرًا يرفع كفاءة الخدمات الحكومية ويمنح المستخدم تجربة رقمية متطورة وموثوقة.</a:t>
            </a:r>
          </a:p>
          <a:p>
            <a:pPr marL="0" lvl="0" indent="0" algn="just" rtl="1">
              <a:lnSpc>
                <a:spcPct val="150000"/>
              </a:lnSpc>
              <a:spcBef>
                <a:spcPts val="0"/>
              </a:spcBef>
              <a:spcAft>
                <a:spcPts val="0"/>
              </a:spcAft>
              <a:buNone/>
            </a:pPr>
            <a:endParaRPr sz="1600" dirty="0">
              <a:solidFill>
                <a:srgbClr val="FFFFFF"/>
              </a:solidFill>
              <a:latin typeface="IBM Plex Sans Arabic"/>
              <a:ea typeface="IBM Plex Sans Arabic"/>
              <a:cs typeface="IBM Plex Sans Arabic"/>
              <a:sym typeface="IBM Plex Sans Arabic"/>
            </a:endParaRPr>
          </a:p>
        </p:txBody>
      </p:sp>
      <p:sp>
        <p:nvSpPr>
          <p:cNvPr id="105" name="Google Shape;105;p17"/>
          <p:cNvSpPr txBox="1"/>
          <p:nvPr/>
        </p:nvSpPr>
        <p:spPr>
          <a:xfrm>
            <a:off x="5056133" y="142261"/>
            <a:ext cx="3889909" cy="244123"/>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27" b="1">
                <a:solidFill>
                  <a:srgbClr val="CCD891"/>
                </a:solidFill>
                <a:latin typeface="IBM Plex Sans Arabic"/>
                <a:ea typeface="IBM Plex Sans Arabic"/>
                <a:cs typeface="IBM Plex Sans Arabic"/>
                <a:sym typeface="IBM Plex Sans Arabic"/>
              </a:rPr>
              <a:t>وصف  الفكرة:</a:t>
            </a:r>
            <a:endParaRPr sz="2529">
              <a:solidFill>
                <a:srgbClr val="CCD891"/>
              </a:solidFill>
              <a:latin typeface="IBM Plex Sans Arabic"/>
              <a:ea typeface="IBM Plex Sans Arabic"/>
              <a:cs typeface="IBM Plex Sans Arabic"/>
              <a:sym typeface="IBM Plex Sans Arabic"/>
            </a:endParaRPr>
          </a:p>
        </p:txBody>
      </p:sp>
      <p:pic>
        <p:nvPicPr>
          <p:cNvPr id="106" name="Google Shape;106;p17"/>
          <p:cNvPicPr preferRelativeResize="0"/>
          <p:nvPr/>
        </p:nvPicPr>
        <p:blipFill>
          <a:blip r:embed="rId3">
            <a:alphaModFix/>
          </a:blip>
          <a:stretch>
            <a:fillRect/>
          </a:stretch>
        </p:blipFill>
        <p:spPr>
          <a:xfrm>
            <a:off x="0" y="7000"/>
            <a:ext cx="3428153" cy="5143500"/>
          </a:xfrm>
          <a:prstGeom prst="rect">
            <a:avLst/>
          </a:prstGeom>
          <a:noFill/>
          <a:ln>
            <a:noFill/>
          </a:ln>
        </p:spPr>
      </p:pic>
      <p:pic>
        <p:nvPicPr>
          <p:cNvPr id="2" name="صورة 1">
            <a:extLst>
              <a:ext uri="{FF2B5EF4-FFF2-40B4-BE49-F238E27FC236}">
                <a16:creationId xmlns:a16="http://schemas.microsoft.com/office/drawing/2014/main" id="{6ECC3490-F451-2DAB-928B-E687914EE2E7}"/>
              </a:ext>
            </a:extLst>
          </p:cNvPr>
          <p:cNvPicPr>
            <a:picLocks noChangeAspect="1"/>
          </p:cNvPicPr>
          <p:nvPr/>
        </p:nvPicPr>
        <p:blipFill>
          <a:blip r:embed="rId4"/>
          <a:stretch>
            <a:fillRect/>
          </a:stretch>
        </p:blipFill>
        <p:spPr>
          <a:xfrm>
            <a:off x="197958" y="223904"/>
            <a:ext cx="3013738" cy="452405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8"/>
          <p:cNvSpPr txBox="1"/>
          <p:nvPr/>
        </p:nvSpPr>
        <p:spPr>
          <a:xfrm>
            <a:off x="4185187" y="2314644"/>
            <a:ext cx="4727400" cy="1372500"/>
          </a:xfrm>
          <a:prstGeom prst="rect">
            <a:avLst/>
          </a:prstGeom>
          <a:noFill/>
          <a:ln>
            <a:noFill/>
          </a:ln>
        </p:spPr>
        <p:txBody>
          <a:bodyPr spcFirstLastPara="1" wrap="square" lIns="94075" tIns="94075" rIns="94075" bIns="94075" anchor="ctr" anchorCtr="0">
            <a:noAutofit/>
          </a:bodyPr>
          <a:lstStyle/>
          <a:p>
            <a:pPr algn="r" rtl="1"/>
            <a:r>
              <a:rPr lang="ar-SA" sz="1000" b="1" dirty="0">
                <a:solidFill>
                  <a:schemeClr val="bg1"/>
                </a:solidFill>
              </a:rPr>
              <a:t>يواجه المستخدمون تحديات كبيرة عند إنهاء معاملاتهم الحكومية، خصوصًا تلك المرتبطة بالوثائق القديمة أو المحفوظة في الأرشيف، حيث تتطلب الإجراءات مراجعات متعددة، ووقتًا طويلًا، وعدم وضوح في المستندات، إضافة إلى نقص الربط بين الجهات. هذه التعقيدات تؤدي إلى تأخر إنجاز المعاملة وزيادة احتمالية الأخطاء، مما يجعل التجربة مرهقة وغير فعّالة.</a:t>
            </a:r>
          </a:p>
          <a:p>
            <a:pPr algn="r"/>
            <a:br>
              <a:rPr lang="ar-SA" sz="1000" b="1" dirty="0">
                <a:solidFill>
                  <a:schemeClr val="bg1"/>
                </a:solidFill>
              </a:rPr>
            </a:br>
            <a:endParaRPr lang="ar-SA" sz="1000" b="1" dirty="0">
              <a:solidFill>
                <a:schemeClr val="bg1"/>
              </a:solidFill>
            </a:endParaRPr>
          </a:p>
          <a:p>
            <a:pPr algn="r" rtl="1"/>
            <a:r>
              <a:rPr lang="ar-SA" sz="1000" b="1" dirty="0">
                <a:solidFill>
                  <a:schemeClr val="bg1"/>
                </a:solidFill>
              </a:rPr>
              <a:t>يقدّم مشروع أصل وأمان حلًا مبتكرًا وفعالًا من خلال منصة رقمية داخل أبشر تعتمد على الذكاء الاصطناعي في قراءة وتحليل المستندات، وتمرير الطلب تلقائيًا عبر مسار واحد وواضح.</a:t>
            </a:r>
          </a:p>
          <a:p>
            <a:pPr algn="r" rtl="1"/>
            <a:r>
              <a:rPr lang="ar-SA" sz="1000" b="1" dirty="0">
                <a:solidFill>
                  <a:schemeClr val="bg1"/>
                </a:solidFill>
              </a:rPr>
              <a:t>ويتميز المشروع بميزة محورية وهي الربط مع الأرشيف الوطني، مما يسمح بالوصول إلى المستندات التاريخية أو القديمة، ومعالجتها رقميًا، واستخراج البيانات منها تلقائيًا لإنجاز المعاملات المتوقفة أو التي تعتمد على سجلات قديمة لم تكن متاحة سابقًا للمواطن أو الجهة.</a:t>
            </a:r>
          </a:p>
          <a:p>
            <a:pPr algn="r"/>
            <a:br>
              <a:rPr lang="ar-SA" sz="1000" b="1" dirty="0">
                <a:solidFill>
                  <a:schemeClr val="bg1"/>
                </a:solidFill>
              </a:rPr>
            </a:br>
            <a:endParaRPr lang="ar-SA" sz="1000" b="1" dirty="0">
              <a:solidFill>
                <a:schemeClr val="bg1"/>
              </a:solidFill>
            </a:endParaRPr>
          </a:p>
          <a:p>
            <a:pPr algn="r" rtl="1"/>
            <a:r>
              <a:rPr lang="ar-SA" sz="1000" b="1" dirty="0">
                <a:solidFill>
                  <a:schemeClr val="bg1"/>
                </a:solidFill>
              </a:rPr>
              <a:t>يسهم هذا الربط في تسريع الإجراءات ومعالجة الطلبات العالقة منذ سنوات، ويضمن اكتمال البيانات دون الحاجة لبحث يدوي أو مراجعات شاقة.</a:t>
            </a:r>
          </a:p>
          <a:p>
            <a:pPr algn="r"/>
            <a:br>
              <a:rPr lang="ar-SA" sz="1000" b="1" dirty="0">
                <a:solidFill>
                  <a:schemeClr val="bg1"/>
                </a:solidFill>
              </a:rPr>
            </a:br>
            <a:endParaRPr lang="ar-SA" sz="1000" b="1" dirty="0">
              <a:solidFill>
                <a:schemeClr val="bg1"/>
              </a:solidFill>
            </a:endParaRPr>
          </a:p>
          <a:p>
            <a:pPr algn="r"/>
            <a:r>
              <a:rPr lang="ar-SA" sz="1000" b="1" dirty="0">
                <a:solidFill>
                  <a:schemeClr val="bg1"/>
                </a:solidFill>
              </a:rPr>
              <a:t>أبرز الفوائد التي يحققها المشروع:</a:t>
            </a:r>
          </a:p>
          <a:p>
            <a:pPr algn="r" rtl="1"/>
            <a:r>
              <a:rPr lang="ar-SA" sz="1000" b="1" dirty="0">
                <a:solidFill>
                  <a:schemeClr val="bg1"/>
                </a:solidFill>
              </a:rPr>
              <a:t>تقليل مدة إنجاز المعاملات بشكل كبير عبر رقمنة المسار كاملًا.</a:t>
            </a:r>
          </a:p>
          <a:p>
            <a:pPr algn="r" rtl="1"/>
            <a:r>
              <a:rPr lang="ar-SA" sz="1000" b="1" dirty="0">
                <a:solidFill>
                  <a:schemeClr val="bg1"/>
                </a:solidFill>
              </a:rPr>
              <a:t>معالجة المستندات القديمة واستعادتها من الأرشيف الوطني بدل البحث اليدوي.</a:t>
            </a:r>
          </a:p>
          <a:p>
            <a:pPr algn="r" rtl="1"/>
            <a:r>
              <a:rPr lang="ar-SA" sz="1000" b="1" dirty="0">
                <a:solidFill>
                  <a:schemeClr val="bg1"/>
                </a:solidFill>
              </a:rPr>
              <a:t>تحسين دقة البيانات باستخدام استخراج ذكي يقلل الأخطاء البشرية.</a:t>
            </a:r>
          </a:p>
          <a:p>
            <a:pPr algn="r" rtl="1"/>
            <a:r>
              <a:rPr lang="ar-SA" sz="1000" b="1" dirty="0">
                <a:solidFill>
                  <a:schemeClr val="bg1"/>
                </a:solidFill>
              </a:rPr>
              <a:t>ربط إلكتروني فعال بين الجهات يجعل انتقال الطلب آليًا وسلسًا.</a:t>
            </a:r>
          </a:p>
          <a:p>
            <a:pPr algn="r" rtl="1"/>
            <a:r>
              <a:rPr lang="ar-SA" sz="1000" b="1" dirty="0">
                <a:solidFill>
                  <a:schemeClr val="bg1"/>
                </a:solidFill>
              </a:rPr>
              <a:t>تعزيز الأمان والموثوقية عبر تقنيات التشفير والحماية.</a:t>
            </a:r>
          </a:p>
          <a:p>
            <a:pPr algn="r" rtl="1"/>
            <a:r>
              <a:rPr lang="ar-SA" sz="1000" b="1" dirty="0">
                <a:solidFill>
                  <a:schemeClr val="bg1"/>
                </a:solidFill>
              </a:rPr>
              <a:t>رفع جودة تجربة المستخدم من خلال منصة واحدة واضحة في أبشر.</a:t>
            </a:r>
          </a:p>
          <a:p>
            <a:pPr algn="r"/>
            <a:br>
              <a:rPr lang="ar-SA" sz="1000" b="1" dirty="0">
                <a:solidFill>
                  <a:schemeClr val="bg1"/>
                </a:solidFill>
              </a:rPr>
            </a:br>
            <a:endParaRPr lang="ar-SA" sz="1000" b="1" dirty="0">
              <a:solidFill>
                <a:schemeClr val="bg1"/>
              </a:solidFill>
            </a:endParaRPr>
          </a:p>
          <a:p>
            <a:pPr algn="r" rtl="1"/>
            <a:r>
              <a:rPr lang="ar-SA" sz="1000" b="1" dirty="0">
                <a:solidFill>
                  <a:schemeClr val="bg1"/>
                </a:solidFill>
              </a:rPr>
              <a:t>بهذا يشكّل مشروع أصل وأمان نقلة نوعية في تسريع وإنجاز المعاملات، خصوصًا تلك التي تعتمد على وثائق قديمة أو أرشيفية، ويحوّل الإجراءات من عمل تقليدي معقد إلى تجربة رقمية حديثة وفعالة</a:t>
            </a:r>
          </a:p>
          <a:p>
            <a:pPr marL="0" lvl="0" indent="0" algn="just" rtl="1">
              <a:lnSpc>
                <a:spcPct val="150000"/>
              </a:lnSpc>
              <a:spcBef>
                <a:spcPts val="0"/>
              </a:spcBef>
              <a:spcAft>
                <a:spcPts val="0"/>
              </a:spcAft>
              <a:buNone/>
            </a:pPr>
            <a:endParaRPr sz="1000" b="1" dirty="0">
              <a:solidFill>
                <a:srgbClr val="FFFFFF"/>
              </a:solidFill>
              <a:latin typeface="IBM Plex Sans Arabic"/>
              <a:ea typeface="IBM Plex Sans Arabic"/>
              <a:cs typeface="IBM Plex Sans Arabic"/>
              <a:sym typeface="IBM Plex Sans Arabic"/>
            </a:endParaRPr>
          </a:p>
        </p:txBody>
      </p:sp>
      <p:sp>
        <p:nvSpPr>
          <p:cNvPr id="113" name="Google Shape;113;p18"/>
          <p:cNvSpPr txBox="1">
            <a:spLocks noGrp="1"/>
          </p:cNvSpPr>
          <p:nvPr>
            <p:ph type="title"/>
          </p:nvPr>
        </p:nvSpPr>
        <p:spPr>
          <a:xfrm>
            <a:off x="5884087" y="106785"/>
            <a:ext cx="3028500" cy="675900"/>
          </a:xfrm>
          <a:prstGeom prst="rect">
            <a:avLst/>
          </a:prstGeom>
        </p:spPr>
        <p:txBody>
          <a:bodyPr spcFirstLastPara="1" wrap="square" lIns="98750" tIns="98750" rIns="98750" bIns="98750" anchor="ctr" anchorCtr="0">
            <a:noAutofit/>
          </a:bodyPr>
          <a:lstStyle/>
          <a:p>
            <a:pPr marL="0" lvl="0" indent="0" algn="r" rtl="1">
              <a:spcBef>
                <a:spcPts val="0"/>
              </a:spcBef>
              <a:spcAft>
                <a:spcPts val="0"/>
              </a:spcAft>
              <a:buNone/>
            </a:pPr>
            <a:r>
              <a:rPr lang="ar" sz="2800" b="1">
                <a:solidFill>
                  <a:srgbClr val="CCD891"/>
                </a:solidFill>
                <a:latin typeface="IBM Plex Sans Arabic"/>
                <a:ea typeface="IBM Plex Sans Arabic"/>
                <a:cs typeface="IBM Plex Sans Arabic"/>
                <a:sym typeface="IBM Plex Sans Arabic"/>
              </a:rPr>
              <a:t>الأثر والفائدة:</a:t>
            </a:r>
            <a:endParaRPr sz="2800" b="1">
              <a:solidFill>
                <a:srgbClr val="CCD891"/>
              </a:solidFill>
              <a:latin typeface="IBM Plex Sans Arabic"/>
              <a:ea typeface="IBM Plex Sans Arabic"/>
              <a:cs typeface="IBM Plex Sans Arabic"/>
              <a:sym typeface="IBM Plex Sans Arabic"/>
            </a:endParaRPr>
          </a:p>
        </p:txBody>
      </p:sp>
      <p:pic>
        <p:nvPicPr>
          <p:cNvPr id="114" name="Google Shape;114;p18"/>
          <p:cNvPicPr preferRelativeResize="0"/>
          <p:nvPr/>
        </p:nvPicPr>
        <p:blipFill>
          <a:blip r:embed="rId3">
            <a:alphaModFix/>
          </a:blip>
          <a:stretch>
            <a:fillRect/>
          </a:stretch>
        </p:blipFill>
        <p:spPr>
          <a:xfrm>
            <a:off x="0" y="7000"/>
            <a:ext cx="3428153" cy="5143500"/>
          </a:xfrm>
          <a:prstGeom prst="rect">
            <a:avLst/>
          </a:prstGeom>
          <a:noFill/>
          <a:ln>
            <a:noFill/>
          </a:ln>
        </p:spPr>
      </p:pic>
      <p:pic>
        <p:nvPicPr>
          <p:cNvPr id="2" name="صورة 1">
            <a:extLst>
              <a:ext uri="{FF2B5EF4-FFF2-40B4-BE49-F238E27FC236}">
                <a16:creationId xmlns:a16="http://schemas.microsoft.com/office/drawing/2014/main" id="{2993CC5F-4734-C4C3-BB39-76E7E028C5C2}"/>
              </a:ext>
            </a:extLst>
          </p:cNvPr>
          <p:cNvPicPr>
            <a:picLocks noChangeAspect="1"/>
          </p:cNvPicPr>
          <p:nvPr/>
        </p:nvPicPr>
        <p:blipFill>
          <a:blip r:embed="rId4"/>
          <a:stretch>
            <a:fillRect/>
          </a:stretch>
        </p:blipFill>
        <p:spPr>
          <a:xfrm>
            <a:off x="360442" y="444735"/>
            <a:ext cx="2707268" cy="4064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9"/>
          <p:cNvSpPr txBox="1"/>
          <p:nvPr/>
        </p:nvSpPr>
        <p:spPr>
          <a:xfrm>
            <a:off x="4063903" y="1821750"/>
            <a:ext cx="4883100" cy="2142900"/>
          </a:xfrm>
          <a:prstGeom prst="rect">
            <a:avLst/>
          </a:prstGeom>
          <a:noFill/>
          <a:ln>
            <a:noFill/>
          </a:ln>
        </p:spPr>
        <p:txBody>
          <a:bodyPr spcFirstLastPara="1" wrap="square" lIns="94075" tIns="94075" rIns="94075" bIns="94075" anchor="ctr" anchorCtr="0">
            <a:noAutofit/>
          </a:bodyPr>
          <a:lstStyle/>
          <a:p>
            <a:pPr algn="r" rtl="1"/>
            <a:r>
              <a:rPr lang="ar-SA" sz="1000" dirty="0">
                <a:solidFill>
                  <a:schemeClr val="bg1"/>
                </a:solidFill>
              </a:rPr>
              <a:t>يمتلك مشروع أصل وأمان القدرة على إحداث أثر اجتماعي واقتصادي كبير وملموس، من خلال تحويل الإجراءات الحكومية التقليدية إلى تجربة رقمية موحدة، أكثر فعالية وسرعة ودقة.</a:t>
            </a:r>
          </a:p>
          <a:p>
            <a:pPr algn="r" rtl="1"/>
            <a:r>
              <a:rPr lang="ar-SA" sz="1000" dirty="0">
                <a:solidFill>
                  <a:schemeClr val="bg1"/>
                </a:solidFill>
              </a:rPr>
              <a:t>يسهم المشروع في تحسين جودة الحياة عبر تقليل الوقت والجهد الذي يبذله المواطن لإنهاء معاملاته، خاصة المعاملات المعتمدة على وثائق قديمة أو محفوظة في الأرشيف الوطني. هذا التحول يقلل الضغط على الجهات الحكومية، ويزيد من سهولة الوصول للخدمات بشكل عادل وميسر للجميع.</a:t>
            </a:r>
          </a:p>
          <a:p>
            <a:pPr algn="r"/>
            <a:br>
              <a:rPr lang="ar-SA" sz="1000" dirty="0">
                <a:solidFill>
                  <a:schemeClr val="bg1"/>
                </a:solidFill>
              </a:rPr>
            </a:br>
            <a:endParaRPr lang="ar-SA" sz="1000" dirty="0">
              <a:solidFill>
                <a:schemeClr val="bg1"/>
              </a:solidFill>
            </a:endParaRPr>
          </a:p>
          <a:p>
            <a:pPr algn="r"/>
            <a:r>
              <a:rPr lang="ar-SA" sz="1000" b="1" dirty="0">
                <a:solidFill>
                  <a:schemeClr val="bg1"/>
                </a:solidFill>
              </a:rPr>
              <a:t>الأثر الاجتماعي:</a:t>
            </a:r>
          </a:p>
          <a:p>
            <a:pPr algn="r" rtl="1"/>
            <a:r>
              <a:rPr lang="ar-SA" sz="1000" dirty="0">
                <a:solidFill>
                  <a:schemeClr val="bg1"/>
                </a:solidFill>
              </a:rPr>
              <a:t>تسهيل حياة المواطنين عبر اختصار المعاملات الطويلة والمشتتة إلى خطوة رقمية واحدة.</a:t>
            </a:r>
          </a:p>
          <a:p>
            <a:pPr algn="r" rtl="1"/>
            <a:r>
              <a:rPr lang="ar-SA" sz="1000" dirty="0">
                <a:solidFill>
                  <a:schemeClr val="bg1"/>
                </a:solidFill>
              </a:rPr>
              <a:t>تعزيز العدالة والكفاءة من خلال تقليل الأخطاء وضمان وصول كل معاملة للجهة الصحيحة دون تأخير.</a:t>
            </a:r>
          </a:p>
          <a:p>
            <a:pPr algn="r" rtl="1"/>
            <a:r>
              <a:rPr lang="ar-SA" sz="1000" dirty="0">
                <a:solidFill>
                  <a:schemeClr val="bg1"/>
                </a:solidFill>
              </a:rPr>
              <a:t>رفع مستوى الثقة في الخدمات الحكومية الرقمية عبر توفير تجربة شفافة يمكن متابعة تقدمها لحظة بلحظة.</a:t>
            </a:r>
          </a:p>
          <a:p>
            <a:pPr algn="r" rtl="1"/>
            <a:r>
              <a:rPr lang="ar-SA" sz="1000" dirty="0">
                <a:solidFill>
                  <a:schemeClr val="bg1"/>
                </a:solidFill>
              </a:rPr>
              <a:t>حل المعاملات القديمة المتوقفة بفضل الربط مع الأرشيف الوطني، ما يعالج قضايا عالقة منذ سنوات.</a:t>
            </a:r>
          </a:p>
          <a:p>
            <a:pPr algn="r" rtl="1"/>
            <a:r>
              <a:rPr lang="ar-SA" sz="1000" dirty="0">
                <a:solidFill>
                  <a:schemeClr val="bg1"/>
                </a:solidFill>
              </a:rPr>
              <a:t>تقليل الحاجة للمراجعات الحضورية مما يقلل الازدحام ويعزز جودة الحياة اليومية.</a:t>
            </a:r>
          </a:p>
          <a:p>
            <a:pPr algn="r"/>
            <a:br>
              <a:rPr lang="ar-SA" sz="1000" dirty="0">
                <a:solidFill>
                  <a:schemeClr val="bg1"/>
                </a:solidFill>
              </a:rPr>
            </a:br>
            <a:endParaRPr lang="ar-SA" sz="1000" dirty="0">
              <a:solidFill>
                <a:schemeClr val="bg1"/>
              </a:solidFill>
            </a:endParaRPr>
          </a:p>
          <a:p>
            <a:pPr algn="r"/>
            <a:r>
              <a:rPr lang="ar-SA" sz="1000" b="1" dirty="0">
                <a:solidFill>
                  <a:schemeClr val="bg1"/>
                </a:solidFill>
              </a:rPr>
              <a:t>الأثر الاقتصادي:</a:t>
            </a:r>
          </a:p>
          <a:p>
            <a:pPr algn="r" rtl="1"/>
            <a:r>
              <a:rPr lang="ar-SA" sz="1000" dirty="0">
                <a:solidFill>
                  <a:schemeClr val="bg1"/>
                </a:solidFill>
              </a:rPr>
              <a:t>خفض التكاليف التشغيلية للجهات الحكومية عبر تقليل الأعمال اليدوية، وتقليص الطلبات المتكررة، وتسريع دورة المعاملة.</a:t>
            </a:r>
          </a:p>
          <a:p>
            <a:pPr algn="r" rtl="1"/>
            <a:r>
              <a:rPr lang="ar-SA" sz="1000" dirty="0">
                <a:solidFill>
                  <a:schemeClr val="bg1"/>
                </a:solidFill>
              </a:rPr>
              <a:t>رفع الإنتاجية من خلال توجيه الجهود الحكومية إلى المهام الأكثر أهمية بدلًا من الأعمال الورقية الروتينية.</a:t>
            </a:r>
          </a:p>
          <a:p>
            <a:pPr algn="r" rtl="1"/>
            <a:r>
              <a:rPr lang="ar-SA" sz="1000" dirty="0">
                <a:solidFill>
                  <a:schemeClr val="bg1"/>
                </a:solidFill>
              </a:rPr>
              <a:t>تقليل الهدر المالي والزمني الناتج عن ضياع الملفات، أو ضعف وضوح المستندات، أو تكرار الطلبات.</a:t>
            </a:r>
          </a:p>
          <a:p>
            <a:pPr algn="r" rtl="1"/>
            <a:r>
              <a:rPr lang="ar-SA" sz="1000" dirty="0">
                <a:solidFill>
                  <a:schemeClr val="bg1"/>
                </a:solidFill>
              </a:rPr>
              <a:t>تحقيق قيمة اقتصادية مستدامة عبر بناء بنية رقمية قابلة للتطوير، يمكن إضافة خدمات جديدة عليها بسهولة.</a:t>
            </a:r>
          </a:p>
          <a:p>
            <a:pPr algn="r" rtl="1"/>
            <a:r>
              <a:rPr lang="ar-SA" sz="1000" dirty="0">
                <a:solidFill>
                  <a:schemeClr val="bg1"/>
                </a:solidFill>
              </a:rPr>
              <a:t>تسريع اتخاذ القرارات مما ينعكس بشكل إيجابي على قطاعات أخرى مرتبطة بالخدمات الحكومية.</a:t>
            </a:r>
          </a:p>
          <a:p>
            <a:pPr algn="r"/>
            <a:br>
              <a:rPr lang="ar-SA" sz="1000" dirty="0">
                <a:solidFill>
                  <a:schemeClr val="bg1"/>
                </a:solidFill>
              </a:rPr>
            </a:br>
            <a:endParaRPr lang="ar-SA" sz="1000" dirty="0">
              <a:solidFill>
                <a:schemeClr val="bg1"/>
              </a:solidFill>
            </a:endParaRPr>
          </a:p>
          <a:p>
            <a:pPr algn="r" rtl="1"/>
            <a:r>
              <a:rPr lang="ar-SA" sz="1000" dirty="0">
                <a:solidFill>
                  <a:schemeClr val="bg1"/>
                </a:solidFill>
              </a:rPr>
              <a:t>بمجموع أثره الاجتماعي والاقتصادي، يمثّل أصل وأمان مشروعًا استراتيجيًا يدعم التحول الرقمي الوطني، ويخلق قيمة طويلة المدى للمواطن والدولة على حد سواء.</a:t>
            </a:r>
          </a:p>
          <a:p>
            <a:pPr marL="0" lvl="0" indent="0" algn="just" rtl="1">
              <a:lnSpc>
                <a:spcPct val="150000"/>
              </a:lnSpc>
              <a:spcBef>
                <a:spcPts val="0"/>
              </a:spcBef>
              <a:spcAft>
                <a:spcPts val="800"/>
              </a:spcAft>
              <a:buNone/>
            </a:pPr>
            <a:endParaRPr sz="1600" dirty="0">
              <a:solidFill>
                <a:srgbClr val="FFFFFF"/>
              </a:solidFill>
              <a:latin typeface="IBM Plex Sans Arabic"/>
              <a:ea typeface="IBM Plex Sans Arabic"/>
              <a:cs typeface="IBM Plex Sans Arabic"/>
              <a:sym typeface="IBM Plex Sans Arabic"/>
            </a:endParaRPr>
          </a:p>
        </p:txBody>
      </p:sp>
      <p:sp>
        <p:nvSpPr>
          <p:cNvPr id="121" name="Google Shape;121;p19"/>
          <p:cNvSpPr txBox="1">
            <a:spLocks noGrp="1"/>
          </p:cNvSpPr>
          <p:nvPr>
            <p:ph type="title"/>
          </p:nvPr>
        </p:nvSpPr>
        <p:spPr>
          <a:xfrm>
            <a:off x="4853803" y="0"/>
            <a:ext cx="4093200" cy="675900"/>
          </a:xfrm>
          <a:prstGeom prst="rect">
            <a:avLst/>
          </a:prstGeom>
        </p:spPr>
        <p:txBody>
          <a:bodyPr spcFirstLastPara="1" wrap="square" lIns="98750" tIns="98750" rIns="98750" bIns="98750" anchor="ctr" anchorCtr="0">
            <a:noAutofit/>
          </a:bodyPr>
          <a:lstStyle/>
          <a:p>
            <a:pPr marL="0" lvl="0" indent="0" algn="r" rtl="1">
              <a:spcBef>
                <a:spcPts val="0"/>
              </a:spcBef>
              <a:spcAft>
                <a:spcPts val="0"/>
              </a:spcAft>
              <a:buNone/>
            </a:pPr>
            <a:r>
              <a:rPr lang="ar" sz="2800" b="1">
                <a:solidFill>
                  <a:srgbClr val="CCD891"/>
                </a:solidFill>
                <a:latin typeface="IBM Plex Sans Arabic"/>
                <a:ea typeface="IBM Plex Sans Arabic"/>
                <a:cs typeface="IBM Plex Sans Arabic"/>
                <a:sym typeface="IBM Plex Sans Arabic"/>
              </a:rPr>
              <a:t>الأثر الاجتماعي والاقتصادي:</a:t>
            </a:r>
            <a:endParaRPr sz="2800" b="1">
              <a:solidFill>
                <a:srgbClr val="CCD891"/>
              </a:solidFill>
              <a:latin typeface="IBM Plex Sans Arabic"/>
              <a:ea typeface="IBM Plex Sans Arabic"/>
              <a:cs typeface="IBM Plex Sans Arabic"/>
              <a:sym typeface="IBM Plex Sans Arabic"/>
            </a:endParaRPr>
          </a:p>
        </p:txBody>
      </p:sp>
      <p:pic>
        <p:nvPicPr>
          <p:cNvPr id="122" name="Google Shape;122;p19"/>
          <p:cNvPicPr preferRelativeResize="0"/>
          <p:nvPr/>
        </p:nvPicPr>
        <p:blipFill>
          <a:blip r:embed="rId3">
            <a:alphaModFix/>
          </a:blip>
          <a:stretch>
            <a:fillRect/>
          </a:stretch>
        </p:blipFill>
        <p:spPr>
          <a:xfrm>
            <a:off x="0" y="7000"/>
            <a:ext cx="3428153" cy="5143500"/>
          </a:xfrm>
          <a:prstGeom prst="rect">
            <a:avLst/>
          </a:prstGeom>
          <a:noFill/>
          <a:ln>
            <a:noFill/>
          </a:ln>
        </p:spPr>
      </p:pic>
      <p:pic>
        <p:nvPicPr>
          <p:cNvPr id="2" name="صورة 1">
            <a:extLst>
              <a:ext uri="{FF2B5EF4-FFF2-40B4-BE49-F238E27FC236}">
                <a16:creationId xmlns:a16="http://schemas.microsoft.com/office/drawing/2014/main" id="{200E030F-F470-B907-89FA-04DA990791FC}"/>
              </a:ext>
            </a:extLst>
          </p:cNvPr>
          <p:cNvPicPr>
            <a:picLocks noChangeAspect="1"/>
          </p:cNvPicPr>
          <p:nvPr/>
        </p:nvPicPr>
        <p:blipFill>
          <a:blip r:embed="rId4"/>
          <a:stretch>
            <a:fillRect/>
          </a:stretch>
        </p:blipFill>
        <p:spPr>
          <a:xfrm>
            <a:off x="125347" y="574675"/>
            <a:ext cx="3177458" cy="39941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20"/>
          <p:cNvPicPr preferRelativeResize="0"/>
          <p:nvPr/>
        </p:nvPicPr>
        <p:blipFill>
          <a:blip r:embed="rId3">
            <a:alphaModFix/>
          </a:blip>
          <a:stretch>
            <a:fillRect/>
          </a:stretch>
        </p:blipFill>
        <p:spPr>
          <a:xfrm>
            <a:off x="0" y="7000"/>
            <a:ext cx="3428153" cy="5143500"/>
          </a:xfrm>
          <a:prstGeom prst="rect">
            <a:avLst/>
          </a:prstGeom>
          <a:noFill/>
          <a:ln>
            <a:noFill/>
          </a:ln>
        </p:spPr>
      </p:pic>
      <p:sp>
        <p:nvSpPr>
          <p:cNvPr id="129" name="Google Shape;129;p20"/>
          <p:cNvSpPr txBox="1"/>
          <p:nvPr/>
        </p:nvSpPr>
        <p:spPr>
          <a:xfrm>
            <a:off x="4355342" y="752394"/>
            <a:ext cx="4349100" cy="1964700"/>
          </a:xfrm>
          <a:prstGeom prst="rect">
            <a:avLst/>
          </a:prstGeom>
          <a:noFill/>
          <a:ln>
            <a:noFill/>
          </a:ln>
        </p:spPr>
        <p:txBody>
          <a:bodyPr spcFirstLastPara="1" wrap="square" lIns="91700" tIns="91700" rIns="91700" bIns="91700" anchor="t" anchorCtr="0">
            <a:noAutofit/>
          </a:bodyPr>
          <a:lstStyle/>
          <a:p>
            <a:pPr algn="r" rtl="1"/>
            <a:r>
              <a:rPr lang="ar-SA" sz="1200" dirty="0">
                <a:solidFill>
                  <a:schemeClr val="bg1"/>
                </a:solidFill>
              </a:rPr>
              <a:t>يعتمد مشروع أصل وأمان على مجموعة من التقنيات الحديثة التي تضمن دقة معالجة المستندات، وسرعة سير المعاملات، وأمان البيانات، وربط الجهات الحكومية ضمن مسار واحد فعال. وتشمل التقنيات الأساسية المستخدمة:</a:t>
            </a:r>
          </a:p>
          <a:p>
            <a:pPr algn="r"/>
            <a:endParaRPr lang="ar-SA" sz="1200" dirty="0">
              <a:solidFill>
                <a:schemeClr val="bg1"/>
              </a:solidFill>
            </a:endParaRPr>
          </a:p>
          <a:p>
            <a:pPr algn="r"/>
            <a:r>
              <a:rPr lang="ar-SA" sz="1200" b="1" dirty="0">
                <a:solidFill>
                  <a:schemeClr val="bg1"/>
                </a:solidFill>
              </a:rPr>
              <a:t>1. الذكاء الاصطناعي )</a:t>
            </a:r>
            <a:r>
              <a:rPr lang="af-ZA" sz="1200" b="1" dirty="0">
                <a:solidFill>
                  <a:schemeClr val="bg1"/>
                </a:solidFill>
              </a:rPr>
              <a:t>AI)</a:t>
            </a:r>
          </a:p>
          <a:p>
            <a:pPr algn="r" rtl="1"/>
            <a:r>
              <a:rPr lang="ar-SA" sz="1200" dirty="0">
                <a:solidFill>
                  <a:schemeClr val="bg1"/>
                </a:solidFill>
              </a:rPr>
              <a:t>تحليل المستندات واستخراج البيانات منها تلقائيًا.</a:t>
            </a:r>
          </a:p>
          <a:p>
            <a:pPr algn="r" rtl="1"/>
            <a:r>
              <a:rPr lang="ar-SA" sz="1200" dirty="0">
                <a:solidFill>
                  <a:schemeClr val="bg1"/>
                </a:solidFill>
              </a:rPr>
              <a:t>التعرّف على الأنماط وتصنيف المعاملات.</a:t>
            </a:r>
          </a:p>
          <a:p>
            <a:pPr algn="r" rtl="1"/>
            <a:r>
              <a:rPr lang="ar-SA" sz="1200" dirty="0">
                <a:solidFill>
                  <a:schemeClr val="bg1"/>
                </a:solidFill>
              </a:rPr>
              <a:t>تحسين دقة القراءة وتوقع الأخطاء المحتملة.</a:t>
            </a:r>
            <a:br>
              <a:rPr lang="ar-SA" sz="1200" dirty="0">
                <a:solidFill>
                  <a:schemeClr val="bg1"/>
                </a:solidFill>
              </a:rPr>
            </a:br>
            <a:endParaRPr lang="ar-SA" sz="1200" dirty="0">
              <a:solidFill>
                <a:schemeClr val="bg1"/>
              </a:solidFill>
            </a:endParaRPr>
          </a:p>
          <a:p>
            <a:pPr algn="r"/>
            <a:r>
              <a:rPr lang="ar-SA" sz="1200" b="1" dirty="0">
                <a:solidFill>
                  <a:schemeClr val="bg1"/>
                </a:solidFill>
              </a:rPr>
              <a:t>2. تقنية </a:t>
            </a:r>
            <a:r>
              <a:rPr lang="af-ZA" sz="1200" b="1" dirty="0">
                <a:solidFill>
                  <a:schemeClr val="bg1"/>
                </a:solidFill>
              </a:rPr>
              <a:t>OCR ((</a:t>
            </a:r>
            <a:r>
              <a:rPr lang="ar-SA" sz="1200" b="1" dirty="0">
                <a:solidFill>
                  <a:schemeClr val="bg1"/>
                </a:solidFill>
              </a:rPr>
              <a:t>التعرّف الضوئي على النصوص</a:t>
            </a:r>
          </a:p>
          <a:p>
            <a:pPr algn="r" rtl="1"/>
            <a:r>
              <a:rPr lang="ar-SA" sz="1200" dirty="0">
                <a:solidFill>
                  <a:schemeClr val="bg1"/>
                </a:solidFill>
              </a:rPr>
              <a:t>قراءة المستندات القديمة أو الممسوحة ضوئيًا.</a:t>
            </a:r>
          </a:p>
          <a:p>
            <a:pPr algn="r" rtl="1"/>
            <a:r>
              <a:rPr lang="ar-SA" sz="1200" dirty="0">
                <a:solidFill>
                  <a:schemeClr val="bg1"/>
                </a:solidFill>
              </a:rPr>
              <a:t>تحويل النصوص غير الواضحة إلى بيانات رقمية قابلة للمعالجة.</a:t>
            </a:r>
            <a:br>
              <a:rPr lang="ar-SA" sz="1200" dirty="0">
                <a:solidFill>
                  <a:schemeClr val="bg1"/>
                </a:solidFill>
              </a:rPr>
            </a:br>
            <a:endParaRPr lang="ar-SA" sz="1200" dirty="0">
              <a:solidFill>
                <a:schemeClr val="bg1"/>
              </a:solidFill>
            </a:endParaRPr>
          </a:p>
          <a:p>
            <a:pPr algn="r"/>
            <a:r>
              <a:rPr lang="ar-SA" sz="1200" b="1" dirty="0">
                <a:solidFill>
                  <a:schemeClr val="bg1"/>
                </a:solidFill>
              </a:rPr>
              <a:t>3. واجهات البرمجة )</a:t>
            </a:r>
            <a:r>
              <a:rPr lang="af-ZA" sz="1200" b="1" dirty="0">
                <a:solidFill>
                  <a:schemeClr val="bg1"/>
                </a:solidFill>
              </a:rPr>
              <a:t>API Integration)</a:t>
            </a:r>
          </a:p>
          <a:p>
            <a:pPr algn="r" rtl="1"/>
            <a:r>
              <a:rPr lang="ar-SA" sz="1200" dirty="0">
                <a:solidFill>
                  <a:schemeClr val="bg1"/>
                </a:solidFill>
              </a:rPr>
              <a:t>ربط المنصة مع الجهات الحكومية مثل الأحوال المدنية، الأرشيف الوطني، والجهات العدلية.</a:t>
            </a:r>
          </a:p>
          <a:p>
            <a:pPr algn="r" rtl="1"/>
            <a:r>
              <a:rPr lang="ar-SA" sz="1200" dirty="0">
                <a:solidFill>
                  <a:schemeClr val="bg1"/>
                </a:solidFill>
              </a:rPr>
              <a:t>تبادل البيانات بشكل آمن وسريع بين الأنظمة المختلفة.</a:t>
            </a:r>
          </a:p>
          <a:p>
            <a:pPr algn="r"/>
            <a:endParaRPr lang="ar-SA" sz="1200" dirty="0">
              <a:solidFill>
                <a:schemeClr val="bg1"/>
              </a:solidFill>
            </a:endParaRPr>
          </a:p>
          <a:p>
            <a:pPr algn="r"/>
            <a:r>
              <a:rPr lang="ar-SA" sz="1200" b="1" dirty="0">
                <a:solidFill>
                  <a:schemeClr val="bg1"/>
                </a:solidFill>
              </a:rPr>
              <a:t>4. </a:t>
            </a:r>
            <a:r>
              <a:rPr lang="af-ZA" sz="1200" b="1" dirty="0">
                <a:solidFill>
                  <a:schemeClr val="bg1"/>
                </a:solidFill>
              </a:rPr>
              <a:t>Workflow Engine ((</a:t>
            </a:r>
            <a:r>
              <a:rPr lang="ar-SA" sz="1200" b="1" dirty="0">
                <a:solidFill>
                  <a:schemeClr val="bg1"/>
                </a:solidFill>
              </a:rPr>
              <a:t>محرك سير العمل</a:t>
            </a:r>
          </a:p>
          <a:p>
            <a:pPr algn="r" rtl="1"/>
            <a:r>
              <a:rPr lang="ar-SA" sz="1200" dirty="0">
                <a:solidFill>
                  <a:schemeClr val="bg1"/>
                </a:solidFill>
              </a:rPr>
              <a:t>تنظيم مسار الطلب بين الجهات بشكل آلي.</a:t>
            </a:r>
          </a:p>
          <a:p>
            <a:pPr algn="r" rtl="1"/>
            <a:r>
              <a:rPr lang="ar-SA" sz="1200" dirty="0">
                <a:solidFill>
                  <a:schemeClr val="bg1"/>
                </a:solidFill>
              </a:rPr>
              <a:t>تحديد الخطوات المطلوبة لكل معاملة دون تدخل يدوي.</a:t>
            </a:r>
            <a:br>
              <a:rPr lang="ar-SA" sz="1200" dirty="0">
                <a:solidFill>
                  <a:schemeClr val="bg1"/>
                </a:solidFill>
              </a:rPr>
            </a:br>
            <a:endParaRPr lang="ar-SA" sz="1200" dirty="0">
              <a:solidFill>
                <a:srgbClr val="FFFFFF"/>
              </a:solidFill>
              <a:latin typeface="IBM Plex Sans Arabic"/>
              <a:ea typeface="IBM Plex Sans Arabic"/>
              <a:cs typeface="IBM Plex Sans Arabic"/>
              <a:sym typeface="IBM Plex Sans Arabic"/>
            </a:endParaRPr>
          </a:p>
        </p:txBody>
      </p:sp>
      <p:sp>
        <p:nvSpPr>
          <p:cNvPr id="130" name="Google Shape;130;p20"/>
          <p:cNvSpPr txBox="1"/>
          <p:nvPr/>
        </p:nvSpPr>
        <p:spPr>
          <a:xfrm>
            <a:off x="-757856" y="41350"/>
            <a:ext cx="9647855" cy="59365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00" b="1">
                <a:solidFill>
                  <a:srgbClr val="CCD891"/>
                </a:solidFill>
                <a:latin typeface="IBM Plex Sans Arabic"/>
                <a:ea typeface="IBM Plex Sans Arabic"/>
                <a:cs typeface="IBM Plex Sans Arabic"/>
                <a:sym typeface="IBM Plex Sans Arabic"/>
              </a:rPr>
              <a:t>التقنيات المستخدمة:</a:t>
            </a:r>
            <a:endParaRPr sz="2800" b="1">
              <a:solidFill>
                <a:srgbClr val="CCD891"/>
              </a:solidFill>
              <a:latin typeface="IBM Plex Sans Arabic"/>
              <a:ea typeface="IBM Plex Sans Arabic"/>
              <a:cs typeface="IBM Plex Sans Arabic"/>
              <a:sym typeface="IBM Plex Sans Arabic"/>
            </a:endParaRPr>
          </a:p>
        </p:txBody>
      </p:sp>
      <p:pic>
        <p:nvPicPr>
          <p:cNvPr id="2" name="صورة 1">
            <a:extLst>
              <a:ext uri="{FF2B5EF4-FFF2-40B4-BE49-F238E27FC236}">
                <a16:creationId xmlns:a16="http://schemas.microsoft.com/office/drawing/2014/main" id="{CFB45855-953A-1CCE-DC65-CEB8A49B82D8}"/>
              </a:ext>
            </a:extLst>
          </p:cNvPr>
          <p:cNvPicPr>
            <a:picLocks noChangeAspect="1"/>
          </p:cNvPicPr>
          <p:nvPr/>
        </p:nvPicPr>
        <p:blipFill>
          <a:blip r:embed="rId4"/>
          <a:stretch>
            <a:fillRect/>
          </a:stretch>
        </p:blipFill>
        <p:spPr>
          <a:xfrm>
            <a:off x="178349" y="266403"/>
            <a:ext cx="3071453" cy="461069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A279C99B-0C1E-2636-101E-8632F12EEE34}"/>
              </a:ext>
            </a:extLst>
          </p:cNvPr>
          <p:cNvSpPr>
            <a:spLocks noGrp="1"/>
          </p:cNvSpPr>
          <p:nvPr>
            <p:ph type="title"/>
          </p:nvPr>
        </p:nvSpPr>
        <p:spPr/>
        <p:txBody>
          <a:bodyPr>
            <a:noAutofit/>
          </a:bodyPr>
          <a:lstStyle/>
          <a:p>
            <a:pPr algn="r" rtl="1"/>
            <a:br>
              <a:rPr lang="ar-SA" sz="1200" dirty="0">
                <a:solidFill>
                  <a:schemeClr val="bg1"/>
                </a:solidFill>
              </a:rPr>
            </a:br>
            <a:r>
              <a:rPr lang="ar-SA" sz="1200" b="1" dirty="0">
                <a:solidFill>
                  <a:schemeClr val="bg1"/>
                </a:solidFill>
              </a:rPr>
              <a:t>5. أنظمة الأمن السيبراني</a:t>
            </a:r>
            <a:br>
              <a:rPr lang="ar-SA" sz="1200" b="1" dirty="0">
                <a:solidFill>
                  <a:schemeClr val="bg1"/>
                </a:solidFill>
              </a:rPr>
            </a:br>
            <a:r>
              <a:rPr lang="ar-SA" sz="1200" dirty="0">
                <a:solidFill>
                  <a:schemeClr val="bg1"/>
                </a:solidFill>
              </a:rPr>
              <a:t>تشفير البيانات أثناء النقل والتخزين.</a:t>
            </a:r>
            <a:br>
              <a:rPr lang="ar-SA" sz="1200" dirty="0">
                <a:solidFill>
                  <a:schemeClr val="bg1"/>
                </a:solidFill>
              </a:rPr>
            </a:br>
            <a:r>
              <a:rPr lang="ar-SA" sz="1200" dirty="0">
                <a:solidFill>
                  <a:schemeClr val="bg1"/>
                </a:solidFill>
              </a:rPr>
              <a:t>إدارة الصلاحيات والتأكد من وصول المعاملة للأشخاص المخولين فقط.</a:t>
            </a:r>
            <a:br>
              <a:rPr lang="ar-SA" sz="1200" dirty="0">
                <a:solidFill>
                  <a:schemeClr val="bg1"/>
                </a:solidFill>
              </a:rPr>
            </a:br>
            <a:r>
              <a:rPr lang="ar-SA" sz="1200" dirty="0">
                <a:solidFill>
                  <a:schemeClr val="bg1"/>
                </a:solidFill>
              </a:rPr>
              <a:t>حماية النظام من محاولات الاختراق أو التلاعب.</a:t>
            </a:r>
            <a:br>
              <a:rPr lang="ar-SA" sz="1200" dirty="0">
                <a:solidFill>
                  <a:schemeClr val="bg1"/>
                </a:solidFill>
              </a:rPr>
            </a:br>
            <a:r>
              <a:rPr lang="ar-SA" sz="1200" b="1" dirty="0">
                <a:solidFill>
                  <a:schemeClr val="bg1"/>
                </a:solidFill>
              </a:rPr>
              <a:t>6. قاعدة البيانات السحابية</a:t>
            </a:r>
            <a:br>
              <a:rPr lang="ar-SA" sz="1200" b="1" dirty="0">
                <a:solidFill>
                  <a:schemeClr val="bg1"/>
                </a:solidFill>
              </a:rPr>
            </a:br>
            <a:r>
              <a:rPr lang="ar-SA" sz="1200" dirty="0">
                <a:solidFill>
                  <a:schemeClr val="bg1"/>
                </a:solidFill>
              </a:rPr>
              <a:t>تخزين المستندات والملفات الرقمية بشكل آمن وقابل للتوسّع.</a:t>
            </a:r>
            <a:br>
              <a:rPr lang="ar-SA" sz="1200" dirty="0">
                <a:solidFill>
                  <a:schemeClr val="bg1"/>
                </a:solidFill>
              </a:rPr>
            </a:br>
            <a:r>
              <a:rPr lang="ar-SA" sz="1200" dirty="0">
                <a:solidFill>
                  <a:schemeClr val="bg1"/>
                </a:solidFill>
              </a:rPr>
              <a:t>ضمان الوصول السريع والآمن لجميع البيانات عند الحاجة.</a:t>
            </a:r>
            <a:br>
              <a:rPr lang="ar-SA" sz="1200" dirty="0">
                <a:solidFill>
                  <a:schemeClr val="bg1"/>
                </a:solidFill>
              </a:rPr>
            </a:br>
            <a:br>
              <a:rPr lang="ar-SA" sz="1200" dirty="0">
                <a:solidFill>
                  <a:schemeClr val="bg1"/>
                </a:solidFill>
              </a:rPr>
            </a:br>
            <a:r>
              <a:rPr lang="ar-SA" sz="1200" b="1" dirty="0">
                <a:solidFill>
                  <a:schemeClr val="bg1"/>
                </a:solidFill>
              </a:rPr>
              <a:t>7. الواجهات الأمامية )</a:t>
            </a:r>
            <a:r>
              <a:rPr lang="af-ZA" sz="1200" b="1" dirty="0">
                <a:solidFill>
                  <a:schemeClr val="bg1"/>
                </a:solidFill>
              </a:rPr>
              <a:t>Frontend Technologies)</a:t>
            </a:r>
            <a:br>
              <a:rPr lang="af-ZA" sz="1200" b="1" dirty="0">
                <a:solidFill>
                  <a:schemeClr val="bg1"/>
                </a:solidFill>
              </a:rPr>
            </a:br>
            <a:r>
              <a:rPr lang="ar-SA" sz="1200" dirty="0">
                <a:solidFill>
                  <a:schemeClr val="bg1"/>
                </a:solidFill>
              </a:rPr>
              <a:t>تطوير واجهة المستخدم داخل منصة أبشر بطريقة واضحة وسهلة.</a:t>
            </a:r>
            <a:br>
              <a:rPr lang="ar-SA" sz="1200" dirty="0">
                <a:solidFill>
                  <a:schemeClr val="bg1"/>
                </a:solidFill>
              </a:rPr>
            </a:br>
            <a:r>
              <a:rPr lang="ar-SA" sz="1200" dirty="0">
                <a:solidFill>
                  <a:schemeClr val="bg1"/>
                </a:solidFill>
              </a:rPr>
              <a:t>استخدام تقنيات مثل </a:t>
            </a:r>
            <a:r>
              <a:rPr lang="af-ZA" sz="1200" dirty="0">
                <a:solidFill>
                  <a:schemeClr val="bg1"/>
                </a:solidFill>
              </a:rPr>
              <a:t>HTML, CSS, JavaScript, React / Vue (</a:t>
            </a:r>
            <a:r>
              <a:rPr lang="ar-SA" sz="1200" dirty="0">
                <a:solidFill>
                  <a:schemeClr val="bg1"/>
                </a:solidFill>
              </a:rPr>
              <a:t>حسب اختيار الفريق).</a:t>
            </a:r>
            <a:br>
              <a:rPr lang="ar-SA" sz="1200" dirty="0">
                <a:solidFill>
                  <a:schemeClr val="bg1"/>
                </a:solidFill>
              </a:rPr>
            </a:br>
            <a:br>
              <a:rPr lang="ar-SA" sz="1200" dirty="0">
                <a:solidFill>
                  <a:schemeClr val="bg1"/>
                </a:solidFill>
              </a:rPr>
            </a:br>
            <a:r>
              <a:rPr lang="ar-SA" sz="1200" b="1" dirty="0">
                <a:solidFill>
                  <a:schemeClr val="bg1"/>
                </a:solidFill>
              </a:rPr>
              <a:t>8. الواجهات الخلفية )</a:t>
            </a:r>
            <a:r>
              <a:rPr lang="af-ZA" sz="1200" b="1" dirty="0">
                <a:solidFill>
                  <a:schemeClr val="bg1"/>
                </a:solidFill>
              </a:rPr>
              <a:t>Backend Technologies)</a:t>
            </a:r>
            <a:br>
              <a:rPr lang="af-ZA" sz="1200" b="1" dirty="0">
                <a:solidFill>
                  <a:schemeClr val="bg1"/>
                </a:solidFill>
              </a:rPr>
            </a:br>
            <a:r>
              <a:rPr lang="ar-SA" sz="1200" dirty="0">
                <a:solidFill>
                  <a:schemeClr val="bg1"/>
                </a:solidFill>
              </a:rPr>
              <a:t>بناء النظام المتكامل لإدارة البيانات والمعاملات.</a:t>
            </a:r>
            <a:br>
              <a:rPr lang="ar-SA" sz="1200" dirty="0">
                <a:solidFill>
                  <a:schemeClr val="bg1"/>
                </a:solidFill>
              </a:rPr>
            </a:br>
            <a:r>
              <a:rPr lang="ar-SA" sz="1200" dirty="0">
                <a:solidFill>
                  <a:schemeClr val="bg1"/>
                </a:solidFill>
              </a:rPr>
              <a:t>استخدام لغات مثل </a:t>
            </a:r>
            <a:r>
              <a:rPr lang="af-ZA" sz="1200" dirty="0">
                <a:solidFill>
                  <a:schemeClr val="bg1"/>
                </a:solidFill>
              </a:rPr>
              <a:t>Python, Node.js, Java </a:t>
            </a:r>
            <a:r>
              <a:rPr lang="ar-SA" sz="1200" dirty="0">
                <a:solidFill>
                  <a:schemeClr val="bg1"/>
                </a:solidFill>
              </a:rPr>
              <a:t>حسب بيئة المشروع.</a:t>
            </a:r>
            <a:br>
              <a:rPr lang="ar-SA" sz="1200" dirty="0">
                <a:solidFill>
                  <a:schemeClr val="bg1"/>
                </a:solidFill>
              </a:rPr>
            </a:br>
            <a:endParaRPr lang="ar-SA" sz="1200" dirty="0"/>
          </a:p>
        </p:txBody>
      </p:sp>
      <p:pic>
        <p:nvPicPr>
          <p:cNvPr id="4" name="Google Shape;128;p20">
            <a:extLst>
              <a:ext uri="{FF2B5EF4-FFF2-40B4-BE49-F238E27FC236}">
                <a16:creationId xmlns:a16="http://schemas.microsoft.com/office/drawing/2014/main" id="{03D0CA6D-2986-0F47-875B-EBDA3F6BF977}"/>
              </a:ext>
            </a:extLst>
          </p:cNvPr>
          <p:cNvPicPr preferRelativeResize="0"/>
          <p:nvPr/>
        </p:nvPicPr>
        <p:blipFill>
          <a:blip r:embed="rId2">
            <a:alphaModFix/>
          </a:blip>
          <a:stretch>
            <a:fillRect/>
          </a:stretch>
        </p:blipFill>
        <p:spPr>
          <a:xfrm>
            <a:off x="0" y="7000"/>
            <a:ext cx="3428153" cy="5143500"/>
          </a:xfrm>
          <a:prstGeom prst="rect">
            <a:avLst/>
          </a:prstGeom>
          <a:noFill/>
          <a:ln>
            <a:noFill/>
          </a:ln>
        </p:spPr>
      </p:pic>
    </p:spTree>
    <p:extLst>
      <p:ext uri="{BB962C8B-B14F-4D97-AF65-F5344CB8AC3E}">
        <p14:creationId xmlns:p14="http://schemas.microsoft.com/office/powerpoint/2010/main" val="1858679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1"/>
          <p:cNvSpPr txBox="1"/>
          <p:nvPr/>
        </p:nvSpPr>
        <p:spPr>
          <a:xfrm>
            <a:off x="4367258" y="542250"/>
            <a:ext cx="4625100" cy="2171700"/>
          </a:xfrm>
          <a:prstGeom prst="rect">
            <a:avLst/>
          </a:prstGeom>
          <a:noFill/>
          <a:ln>
            <a:noFill/>
          </a:ln>
        </p:spPr>
        <p:txBody>
          <a:bodyPr spcFirstLastPara="1" wrap="square" lIns="91700" tIns="91700" rIns="91700" bIns="91700" anchor="t" anchorCtr="0">
            <a:noAutofit/>
          </a:bodyPr>
          <a:lstStyle/>
          <a:p>
            <a:pPr algn="r" rtl="1"/>
            <a:r>
              <a:rPr lang="ar-SA" sz="1000" b="1" dirty="0">
                <a:solidFill>
                  <a:schemeClr val="bg1"/>
                </a:solidFill>
              </a:rPr>
              <a:t>يعتمد مشروع أصل وأمان على مجموعة متنوعة من البيانات التي تم جمعها أو توليدها بهدف بناء نظام قادر على فهم المستندات الحكومية وتسريع مسار المعاملات بشكل آلي. وتشمل البيانات ما يلي:</a:t>
            </a:r>
          </a:p>
          <a:p>
            <a:pPr algn="r"/>
            <a:br>
              <a:rPr lang="ar-SA" sz="1000" b="1" dirty="0">
                <a:solidFill>
                  <a:schemeClr val="bg1"/>
                </a:solidFill>
              </a:rPr>
            </a:br>
            <a:endParaRPr lang="ar-SA" sz="1000" b="1" dirty="0">
              <a:solidFill>
                <a:schemeClr val="bg1"/>
              </a:solidFill>
            </a:endParaRPr>
          </a:p>
          <a:p>
            <a:pPr algn="r"/>
            <a:r>
              <a:rPr lang="ar-SA" sz="1000" b="1" dirty="0">
                <a:solidFill>
                  <a:schemeClr val="bg1"/>
                </a:solidFill>
              </a:rPr>
              <a:t>1. البيانات النصية</a:t>
            </a:r>
          </a:p>
          <a:p>
            <a:pPr algn="r" rtl="1"/>
            <a:r>
              <a:rPr lang="ar-SA" sz="1000" b="1" dirty="0">
                <a:solidFill>
                  <a:schemeClr val="bg1"/>
                </a:solidFill>
              </a:rPr>
              <a:t>نصوص المعاملات القديمة المخزنة في الأرشيف.</a:t>
            </a:r>
          </a:p>
          <a:p>
            <a:pPr algn="r" rtl="1"/>
            <a:r>
              <a:rPr lang="ar-SA" sz="1000" b="1" dirty="0">
                <a:solidFill>
                  <a:schemeClr val="bg1"/>
                </a:solidFill>
              </a:rPr>
              <a:t>الخطابات الرسمية بين الجهات الحكومية.</a:t>
            </a:r>
          </a:p>
          <a:p>
            <a:pPr algn="r" rtl="1"/>
            <a:r>
              <a:rPr lang="ar-SA" sz="1000" b="1" dirty="0">
                <a:solidFill>
                  <a:schemeClr val="bg1"/>
                </a:solidFill>
              </a:rPr>
              <a:t>البيانات المستخرجة من نماذج الطلبات الورقية.</a:t>
            </a:r>
          </a:p>
          <a:p>
            <a:pPr algn="r" rtl="1"/>
            <a:r>
              <a:rPr lang="ar-SA" sz="1000" b="1" dirty="0">
                <a:solidFill>
                  <a:schemeClr val="bg1"/>
                </a:solidFill>
              </a:rPr>
              <a:t>الحقول النصية من الأنظمة الحكومية المرتبطة عبر الـ </a:t>
            </a:r>
            <a:r>
              <a:rPr lang="af-ZA" sz="1000" b="1" dirty="0">
                <a:solidFill>
                  <a:schemeClr val="bg1"/>
                </a:solidFill>
              </a:rPr>
              <a:t>API.</a:t>
            </a:r>
          </a:p>
          <a:p>
            <a:pPr algn="r"/>
            <a:br>
              <a:rPr lang="af-ZA" sz="1000" b="1" dirty="0">
                <a:solidFill>
                  <a:schemeClr val="bg1"/>
                </a:solidFill>
              </a:rPr>
            </a:br>
            <a:endParaRPr lang="af-ZA" sz="1000" b="1" dirty="0">
              <a:solidFill>
                <a:schemeClr val="bg1"/>
              </a:solidFill>
            </a:endParaRPr>
          </a:p>
          <a:p>
            <a:pPr algn="r"/>
            <a:r>
              <a:rPr lang="af-ZA" sz="1000" b="1" dirty="0">
                <a:solidFill>
                  <a:schemeClr val="bg1"/>
                </a:solidFill>
              </a:rPr>
              <a:t>2. </a:t>
            </a:r>
            <a:r>
              <a:rPr lang="ar-SA" sz="1000" b="1" dirty="0">
                <a:solidFill>
                  <a:schemeClr val="bg1"/>
                </a:solidFill>
              </a:rPr>
              <a:t>البيانات غير النصية</a:t>
            </a:r>
          </a:p>
          <a:p>
            <a:pPr algn="r" rtl="1"/>
            <a:r>
              <a:rPr lang="ar-SA" sz="1000" b="1" dirty="0">
                <a:solidFill>
                  <a:schemeClr val="bg1"/>
                </a:solidFill>
              </a:rPr>
              <a:t>صور المستندات القديمة والممسوحة ضوئيًا.</a:t>
            </a:r>
          </a:p>
          <a:p>
            <a:pPr algn="r" rtl="1"/>
            <a:r>
              <a:rPr lang="ar-SA" sz="1000" b="1" dirty="0">
                <a:solidFill>
                  <a:schemeClr val="bg1"/>
                </a:solidFill>
              </a:rPr>
              <a:t>ملفات </a:t>
            </a:r>
            <a:r>
              <a:rPr lang="af-ZA" sz="1000" b="1" dirty="0">
                <a:solidFill>
                  <a:schemeClr val="bg1"/>
                </a:solidFill>
              </a:rPr>
              <a:t>PDF </a:t>
            </a:r>
            <a:r>
              <a:rPr lang="ar-SA" sz="1000" b="1" dirty="0">
                <a:solidFill>
                  <a:schemeClr val="bg1"/>
                </a:solidFill>
              </a:rPr>
              <a:t>متعددة الصفحات.</a:t>
            </a:r>
          </a:p>
          <a:p>
            <a:pPr algn="r" rtl="1"/>
            <a:r>
              <a:rPr lang="ar-SA" sz="1000" b="1" dirty="0">
                <a:solidFill>
                  <a:schemeClr val="bg1"/>
                </a:solidFill>
              </a:rPr>
              <a:t>الأختام الرسمية والشعارات.</a:t>
            </a:r>
          </a:p>
          <a:p>
            <a:pPr algn="r" rtl="1"/>
            <a:r>
              <a:rPr lang="ar-SA" sz="1000" b="1" dirty="0">
                <a:solidFill>
                  <a:schemeClr val="bg1"/>
                </a:solidFill>
              </a:rPr>
              <a:t>رسوم بيانية وتقارير منشأة من الجهات الحكومية.</a:t>
            </a:r>
          </a:p>
          <a:p>
            <a:pPr algn="r"/>
            <a:endParaRPr lang="ar-SA" sz="1000" b="1" dirty="0">
              <a:solidFill>
                <a:schemeClr val="bg1"/>
              </a:solidFill>
            </a:endParaRPr>
          </a:p>
          <a:p>
            <a:pPr algn="r"/>
            <a:r>
              <a:rPr lang="ar-SA" sz="1000" b="1" dirty="0">
                <a:solidFill>
                  <a:schemeClr val="bg1"/>
                </a:solidFill>
              </a:rPr>
              <a:t>مصادر البيانات</a:t>
            </a:r>
          </a:p>
          <a:p>
            <a:pPr algn="r"/>
            <a:endParaRPr lang="ar-SA" sz="1000" b="1" dirty="0">
              <a:solidFill>
                <a:schemeClr val="bg1"/>
              </a:solidFill>
            </a:endParaRPr>
          </a:p>
          <a:p>
            <a:pPr algn="r" rtl="1"/>
            <a:r>
              <a:rPr lang="ar-SA" sz="1000" b="1" dirty="0">
                <a:solidFill>
                  <a:schemeClr val="bg1"/>
                </a:solidFill>
              </a:rPr>
              <a:t>تم جمع البيانات من عدة جهات رسمية لضمان الدقة والمصداقية، وتشمل:</a:t>
            </a:r>
          </a:p>
          <a:p>
            <a:pPr algn="r" rtl="1"/>
            <a:r>
              <a:rPr lang="ar-SA" sz="1000" b="1" dirty="0">
                <a:solidFill>
                  <a:schemeClr val="bg1"/>
                </a:solidFill>
              </a:rPr>
              <a:t>الأرشيف الورقي والرقمي</a:t>
            </a:r>
          </a:p>
          <a:p>
            <a:pPr algn="r" rtl="1"/>
            <a:r>
              <a:rPr lang="ar-SA" sz="1000" b="1" dirty="0">
                <a:solidFill>
                  <a:schemeClr val="bg1"/>
                </a:solidFill>
              </a:rPr>
              <a:t>ملفات قديمة تحتاج إلى معالجة لتسهيل إنهاء المعاملات التاريخية.</a:t>
            </a:r>
          </a:p>
          <a:p>
            <a:pPr algn="r" rtl="1"/>
            <a:r>
              <a:rPr lang="ar-SA" sz="1000" b="1" dirty="0">
                <a:solidFill>
                  <a:schemeClr val="bg1"/>
                </a:solidFill>
              </a:rPr>
              <a:t>الأنظمة الحكومية المرتبطة</a:t>
            </a:r>
          </a:p>
          <a:p>
            <a:pPr algn="r" rtl="1"/>
            <a:r>
              <a:rPr lang="ar-SA" sz="1000" b="1" dirty="0">
                <a:solidFill>
                  <a:schemeClr val="bg1"/>
                </a:solidFill>
              </a:rPr>
              <a:t>مثل سجلات الأحوال المدنية، الجهات العدلية، وغيرها.</a:t>
            </a:r>
          </a:p>
          <a:p>
            <a:pPr algn="r" rtl="1"/>
            <a:r>
              <a:rPr lang="ar-SA" sz="1000" b="1" dirty="0">
                <a:solidFill>
                  <a:schemeClr val="bg1"/>
                </a:solidFill>
              </a:rPr>
              <a:t>نماذج المستخدمين</a:t>
            </a:r>
          </a:p>
          <a:p>
            <a:pPr algn="r" rtl="1"/>
            <a:r>
              <a:rPr lang="ar-SA" sz="1000" b="1" dirty="0">
                <a:solidFill>
                  <a:schemeClr val="bg1"/>
                </a:solidFill>
              </a:rPr>
              <a:t>البيانات التي يرفعها المستخدم عبر بوابة أبشر.</a:t>
            </a:r>
          </a:p>
          <a:p>
            <a:pPr algn="r" rtl="1"/>
            <a:r>
              <a:rPr lang="ar-SA" sz="1000" b="1" dirty="0">
                <a:solidFill>
                  <a:schemeClr val="bg1"/>
                </a:solidFill>
              </a:rPr>
              <a:t>البيانات الناتجة من الذكاء الاصطناعي</a:t>
            </a:r>
          </a:p>
          <a:p>
            <a:pPr algn="r" rtl="1"/>
            <a:r>
              <a:rPr lang="ar-SA" sz="1000" b="1" dirty="0">
                <a:solidFill>
                  <a:schemeClr val="bg1"/>
                </a:solidFill>
              </a:rPr>
              <a:t>مثل بيانات </a:t>
            </a:r>
            <a:r>
              <a:rPr lang="af-ZA" sz="1000" b="1" dirty="0">
                <a:solidFill>
                  <a:schemeClr val="bg1"/>
                </a:solidFill>
              </a:rPr>
              <a:t>OCR </a:t>
            </a:r>
            <a:r>
              <a:rPr lang="ar-SA" sz="1000" b="1" dirty="0">
                <a:solidFill>
                  <a:schemeClr val="bg1"/>
                </a:solidFill>
              </a:rPr>
              <a:t>والنماذج التحليلية المُولدة تلقائيًا.</a:t>
            </a:r>
          </a:p>
          <a:p>
            <a:pPr rtl="1"/>
            <a:endParaRPr lang="ar-SA" sz="1600" dirty="0">
              <a:solidFill>
                <a:schemeClr val="lt1"/>
              </a:solidFill>
              <a:latin typeface="IBM Plex Sans Arabic"/>
              <a:ea typeface="IBM Plex Sans Arabic"/>
              <a:cs typeface="IBM Plex Sans Arabic"/>
              <a:sym typeface="IBM Plex Sans Arabic"/>
            </a:endParaRPr>
          </a:p>
        </p:txBody>
      </p:sp>
      <p:sp>
        <p:nvSpPr>
          <p:cNvPr id="137" name="Google Shape;137;p21"/>
          <p:cNvSpPr txBox="1"/>
          <p:nvPr/>
        </p:nvSpPr>
        <p:spPr>
          <a:xfrm>
            <a:off x="4787233" y="42280"/>
            <a:ext cx="4205125" cy="199840"/>
          </a:xfrm>
          <a:prstGeom prst="rect">
            <a:avLst/>
          </a:prstGeom>
          <a:noFill/>
          <a:ln>
            <a:noFill/>
          </a:ln>
        </p:spPr>
        <p:txBody>
          <a:bodyPr spcFirstLastPara="1" wrap="square" lIns="91700" tIns="91700" rIns="91700" bIns="91700" anchor="t" anchorCtr="0">
            <a:noAutofit/>
          </a:bodyPr>
          <a:lstStyle/>
          <a:p>
            <a:pPr marL="0" lvl="0" indent="0" algn="r" rtl="1">
              <a:spcBef>
                <a:spcPts val="0"/>
              </a:spcBef>
              <a:spcAft>
                <a:spcPts val="0"/>
              </a:spcAft>
              <a:buNone/>
            </a:pPr>
            <a:r>
              <a:rPr lang="ar" sz="2800" b="1">
                <a:solidFill>
                  <a:srgbClr val="CCD891"/>
                </a:solidFill>
                <a:latin typeface="IBM Plex Sans Arabic"/>
                <a:ea typeface="IBM Plex Sans Arabic"/>
                <a:cs typeface="IBM Plex Sans Arabic"/>
                <a:sym typeface="IBM Plex Sans Arabic"/>
              </a:rPr>
              <a:t>البيانات المستخدمة:</a:t>
            </a:r>
            <a:endParaRPr sz="2800" b="1">
              <a:solidFill>
                <a:srgbClr val="CCD891"/>
              </a:solidFill>
              <a:latin typeface="IBM Plex Sans Arabic"/>
              <a:ea typeface="IBM Plex Sans Arabic"/>
              <a:cs typeface="IBM Plex Sans Arabic"/>
              <a:sym typeface="IBM Plex Sans Arabic"/>
            </a:endParaRPr>
          </a:p>
        </p:txBody>
      </p:sp>
      <p:pic>
        <p:nvPicPr>
          <p:cNvPr id="138" name="Google Shape;138;p21"/>
          <p:cNvPicPr preferRelativeResize="0"/>
          <p:nvPr/>
        </p:nvPicPr>
        <p:blipFill>
          <a:blip r:embed="rId3">
            <a:alphaModFix/>
          </a:blip>
          <a:stretch>
            <a:fillRect/>
          </a:stretch>
        </p:blipFill>
        <p:spPr>
          <a:xfrm>
            <a:off x="0" y="0"/>
            <a:ext cx="3604620" cy="5143500"/>
          </a:xfrm>
          <a:prstGeom prst="rect">
            <a:avLst/>
          </a:prstGeom>
          <a:noFill/>
          <a:ln>
            <a:noFill/>
          </a:ln>
        </p:spPr>
      </p:pic>
      <p:pic>
        <p:nvPicPr>
          <p:cNvPr id="2" name="صورة 1">
            <a:extLst>
              <a:ext uri="{FF2B5EF4-FFF2-40B4-BE49-F238E27FC236}">
                <a16:creationId xmlns:a16="http://schemas.microsoft.com/office/drawing/2014/main" id="{2CA7000B-F9A9-FEF4-241F-778DC9828C33}"/>
              </a:ext>
            </a:extLst>
          </p:cNvPr>
          <p:cNvPicPr>
            <a:picLocks noChangeAspect="1"/>
          </p:cNvPicPr>
          <p:nvPr/>
        </p:nvPicPr>
        <p:blipFill>
          <a:blip r:embed="rId4"/>
          <a:stretch>
            <a:fillRect/>
          </a:stretch>
        </p:blipFill>
        <p:spPr>
          <a:xfrm>
            <a:off x="151642" y="142200"/>
            <a:ext cx="3185478" cy="4781862"/>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عرض على الشاشة (16:9)</PresentationFormat>
  <Slides>18</Slides>
  <Notes>12</Notes>
  <HiddenSlides>0</HiddenSlides>
  <ScaleCrop>false</ScaleCrop>
  <HeadingPairs>
    <vt:vector size="4" baseType="variant">
      <vt:variant>
        <vt:lpstr>نسق</vt:lpstr>
      </vt:variant>
      <vt:variant>
        <vt:i4>1</vt:i4>
      </vt:variant>
      <vt:variant>
        <vt:lpstr>عناوين الشرائح</vt:lpstr>
      </vt:variant>
      <vt:variant>
        <vt:i4>18</vt:i4>
      </vt:variant>
    </vt:vector>
  </HeadingPairs>
  <TitlesOfParts>
    <vt:vector size="19" baseType="lpstr">
      <vt:lpstr>Simple Light</vt:lpstr>
      <vt:lpstr>اسم الفريق : أصل وأمان </vt:lpstr>
      <vt:lpstr>المحتويات</vt:lpstr>
      <vt:lpstr>عرض تقديمي في PowerPoint</vt:lpstr>
      <vt:lpstr>عرض تقديمي في PowerPoint</vt:lpstr>
      <vt:lpstr>الأثر والفائدة:</vt:lpstr>
      <vt:lpstr>الأثر الاجتماعي والاقتصادي:</vt:lpstr>
      <vt:lpstr>عرض تقديمي في PowerPoint</vt:lpstr>
      <vt:lpstr> 5. أنظمة الأمن السيبراني تشفير البيانات أثناء النقل والتخزين. إدارة الصلاحيات والتأكد من وصول المعاملة للأشخاص المخولين فقط. حماية النظام من محاولات الاختراق أو التلاعب. 6. قاعدة البيانات السحابية تخزين المستندات والملفات الرقمية بشكل آمن وقابل للتوسّع. ضمان الوصول السريع والآمن لجميع البيانات عند الحاجة.  7. الواجهات الأمامية )Frontend Technologies) تطوير واجهة المستخدم داخل منصة أبشر بطريقة واضحة وسهلة. استخدام تقنيات مثل HTML, CSS, JavaScript, React / Vue (حسب اختيار الفريق).  8. الواجهات الخلفية )Backend Technologies) بناء النظام المتكامل لإدارة البيانات والمعاملات. استخدام لغات مثل Python, Node.js, Java حسب بيئة المشروع. </vt:lpstr>
      <vt:lpstr>عرض تقديمي في PowerPoint</vt:lpstr>
      <vt:lpstr>تنظيف البيانات ومعالجتها   لضمان النتائج الدقيقة، تم تنفيذ عدة خطوات لمعالجة البيانات قبل استخدامها، ومنها:   1. تنظيف البيانات النصية إزالة التكرارات والحقول غير الضرورية. تصحيح الأخطاء الإملائية أو القراءات الخاطئة للنصوص المستخرجة من OCR. توحيد الصيغ مثل التواريخ، الأسماء، والأرقام.   2. تحسين جودة الصور رفع وضوح الصور القديمة باستخدام نماذج تحسين الجودة (Image Enhancement). إزالة التشويش والانعكاسات. ضبط الميل والزوايا للمستندات الممسوحة.   </vt:lpstr>
      <vt:lpstr>الاختبار / التحقق:</vt:lpstr>
      <vt:lpstr>1. النماذج الأولية التي تم تطويرها   تم بناء مجموعة من النماذج الأولية (Prototypes) لإثبات الفكرة عمليًا، وهي:   🔹 نموذج واجهة رفع المستندات واجهة بسيطة داخل بيئة مشابهة لأبشر. تُمكّن المستخدم من رفع الملفات القديمة (صور – PDF). تعرض حالة الطلب بشكل فوري.   </vt:lpstr>
      <vt:lpstr>2. الاختبارات التي تم تنفيذها  تمت تجربة النماذج الأولية على مجموعة من المستندات الحقيقية (منزوعة الهوية)، وشملت الاختبارات: اختبار جودة قراءة الصور عبر AI/OCR. اختبار معالجة المستندات منخفضة الجودة (باهتة، ممزقة، غير واضحة). اختبار سرعة انتقال الطلب بين الجهات. اختبار دقة البيانات المستخرجة مقارنة بالمستند الأصلي. اختبار الأمان: من يدخل؟ من يطّلع؟ هل الملف مشفر؟</vt:lpstr>
      <vt:lpstr>عرض تقديمي في PowerPoint</vt:lpstr>
      <vt:lpstr>عرض تقديمي في PowerPoint</vt:lpstr>
      <vt:lpstr>ثانيًا: ما أحتاج إليه من مساعدة  1.  توفير الوصول إلى واجهات برمجية حكومية )API Access) لربط المشروع بمنصة أبشر والجهات الرسمية مثل: الأحوال المدنية – الأرشيف الوطني – وزارة العدل.  2. تزويد المشروع ببيانات تجريبية واقعية عينات مُجمّعة من معاملات أرشيفية قديمة لتدريب وتحسين OCR وAI.  3.  توفير بيئة اختبار ) )Sandbox Environment) بيئة حكومية تجريبية محاكاة للأنظمة الفعلية لتجربة الربط والمسارات.    </vt:lpstr>
      <vt:lpstr>ثالثًا: العمل المستقبلي (خطة الأسبوعين القادمين)   نظرًا لأن المشروع ما يزال في مرحلة 0.0% من الإنجاز، تم تجهيز خارطة طريق واضحة للمرحلة التالية:   الأسبوع الأول:   1. التحليل التفصيلي جمع المتطلبات التقنية من منصة أبشر والجهات الحكومية. )بناء نموذج مبدئي لسير المعاملة   Workflow).   ٠إعداد النموذج الأولي للواجهة2 )Prototype UI) تصميم أولي لشاشة رفع المستندات ومسار المعاملة.   3. إعداد بيئة اختبار داخلية تجهيز بيئة محلية لتجربة OCR ونماذج الذكاء الاصطناعي. </vt:lpstr>
      <vt:lpstr>عرض تقديمي في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اسم الفريق : أصل وأمان </dc:title>
  <cp:lastModifiedBy>Khadheraa Muaydh Mohammed Al Hajebi</cp:lastModifiedBy>
  <cp:revision>11</cp:revision>
  <dcterms:modified xsi:type="dcterms:W3CDTF">2025-12-10T12:47:29Z</dcterms:modified>
</cp:coreProperties>
</file>